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3004800" cy="9753600"/>
  <p:notesSz cx="6858000" cy="9144000"/>
  <p:embeddedFontLst>
    <p:embeddedFont>
      <p:font typeface="Bodoni SvtyTwo ITC TT-Bold" panose="020B0604020202020204" charset="0"/>
      <p:bold r:id="rId18"/>
    </p:embeddedFont>
    <p:embeddedFont>
      <p:font typeface="Bodoni SvtyTwo ITC TT-Book" panose="020B0604020202020204" charset="0"/>
      <p:regular r:id="rId19"/>
      <p:italic r:id="rId20"/>
    </p:embeddedFont>
    <p:embeddedFont>
      <p:font typeface="Bodoni SvtyTwo ITC TT-BookIta" panose="020B0604020202020204" charset="0"/>
      <p:italic r:id="rId21"/>
    </p:embeddedFont>
    <p:embeddedFont>
      <p:font typeface="Helvetica" panose="020B0604020202020204" pitchFamily="34" charset="0"/>
      <p:regular r:id="rId22"/>
      <p:bold r:id="rId23"/>
      <p:italic r:id="rId24"/>
      <p:boldItalic r:id="rId25"/>
    </p:embeddedFont>
    <p:embeddedFont>
      <p:font typeface="Times" panose="02020603050405020304" pitchFamily="18" charset="0"/>
      <p:regular r:id="rId26"/>
      <p:bold r:id="rId27"/>
      <p:italic r:id="rId28"/>
      <p:boldItalic r:id="rId29"/>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8"/>
  </p:normalViewPr>
  <p:slideViewPr>
    <p:cSldViewPr snapToGrid="0" snapToObjects="1">
      <p:cViewPr>
        <p:scale>
          <a:sx n="70" d="100"/>
          <a:sy n="70" d="100"/>
        </p:scale>
        <p:origin x="32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571500" y="4749800"/>
            <a:ext cx="11868094"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4" name="Body Level One…"/>
          <p:cNvSpPr txBox="1">
            <a:spLocks noGrp="1"/>
          </p:cNvSpPr>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0" name="–Johnny Appleseed"/>
          <p:cNvSpPr txBox="1">
            <a:spLocks noGrp="1"/>
          </p:cNvSpPr>
          <p:nvPr>
            <p:ph type="body" sz="quarter" idx="13"/>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stStyle>
          <a:p>
            <a:r>
              <a:t>–Johnny Appleseed</a:t>
            </a:r>
          </a:p>
        </p:txBody>
      </p:sp>
      <p:sp>
        <p:nvSpPr>
          <p:cNvPr id="101" name="“Type a quote here.”"/>
          <p:cNvSpPr txBox="1">
            <a:spLocks noGrp="1"/>
          </p:cNvSpPr>
          <p:nvPr>
            <p:ph type="body" sz="quarter" idx="14"/>
          </p:nvPr>
        </p:nvSpPr>
        <p:spPr>
          <a:xfrm>
            <a:off x="1270000" y="4292600"/>
            <a:ext cx="10464800" cy="711200"/>
          </a:xfrm>
          <a:prstGeom prst="rect">
            <a:avLst/>
          </a:prstGeom>
        </p:spPr>
        <p:txBody>
          <a:bodyPr anchor="ctr">
            <a:spAutoFit/>
          </a:bodyPr>
          <a:lstStyle>
            <a:lvl1pPr marL="0" indent="0" algn="ctr" defTabSz="457200">
              <a:spcBef>
                <a:spcPts val="2400"/>
              </a:spcBef>
              <a:buSzTx/>
              <a:buFontTx/>
              <a:buNone/>
              <a:defRPr sz="4000"/>
            </a:lvl1pPr>
          </a:lstStyle>
          <a:p>
            <a:r>
              <a:t>“Type a quote here.”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09" name="Image"/>
          <p:cNvSpPr>
            <a:spLocks noGrp="1"/>
          </p:cNvSpPr>
          <p:nvPr>
            <p:ph type="pic" idx="13"/>
          </p:nvPr>
        </p:nvSpPr>
        <p:spPr>
          <a:xfrm>
            <a:off x="-177800" y="0"/>
            <a:ext cx="13373100" cy="9753600"/>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Line"/>
          <p:cNvSpPr/>
          <p:nvPr/>
        </p:nvSpPr>
        <p:spPr>
          <a:xfrm>
            <a:off x="6502400" y="7975599"/>
            <a:ext cx="0"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3" name="Image"/>
          <p:cNvSpPr>
            <a:spLocks noGrp="1"/>
          </p:cNvSpPr>
          <p:nvPr>
            <p:ph type="pic" idx="13"/>
          </p:nvPr>
        </p:nvSpPr>
        <p:spPr>
          <a:xfrm>
            <a:off x="0" y="-25400"/>
            <a:ext cx="13004800" cy="772536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516466" y="7835963"/>
            <a:ext cx="5791201" cy="1701801"/>
          </a:xfrm>
          <a:prstGeom prst="rect">
            <a:avLst/>
          </a:prstGeom>
        </p:spPr>
        <p:txBody>
          <a:bodyPr anchor="ctr"/>
          <a:lstStyle>
            <a:lvl1pPr algn="r"/>
          </a:lstStyle>
          <a:p>
            <a:r>
              <a:t>Title Text</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571500" y="3289300"/>
            <a:ext cx="11861800" cy="3175000"/>
          </a:xfrm>
          <a:prstGeom prst="rect">
            <a:avLst/>
          </a:prstGeom>
        </p:spPr>
        <p:txBody>
          <a:bodyPr anchor="ct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0" name="Line"/>
          <p:cNvSpPr/>
          <p:nvPr/>
        </p:nvSpPr>
        <p:spPr>
          <a:xfrm>
            <a:off x="571500" y="4864100"/>
            <a:ext cx="5334476" cy="5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1" name="Image"/>
          <p:cNvSpPr>
            <a:spLocks noGrp="1"/>
          </p:cNvSpPr>
          <p:nvPr>
            <p:ph type="pic" idx="13"/>
          </p:nvPr>
        </p:nvSpPr>
        <p:spPr>
          <a:xfrm>
            <a:off x="4775200" y="0"/>
            <a:ext cx="15392400" cy="9766300"/>
          </a:xfrm>
          <a:prstGeom prst="rect">
            <a:avLst/>
          </a:prstGeom>
        </p:spPr>
        <p:txBody>
          <a:bodyPr lIns="91439" tIns="45719" rIns="91439" bIns="45719">
            <a:noAutofit/>
          </a:bodyPr>
          <a:lstStyle/>
          <a:p>
            <a:endParaRPr/>
          </a:p>
        </p:txBody>
      </p:sp>
      <p:sp>
        <p:nvSpPr>
          <p:cNvPr id="42" name="Title Text"/>
          <p:cNvSpPr txBox="1">
            <a:spLocks noGrp="1"/>
          </p:cNvSpPr>
          <p:nvPr>
            <p:ph type="title"/>
          </p:nvPr>
        </p:nvSpPr>
        <p:spPr>
          <a:xfrm>
            <a:off x="571500" y="1435100"/>
            <a:ext cx="5334000" cy="3175000"/>
          </a:xfrm>
          <a:prstGeom prst="rect">
            <a:avLst/>
          </a:prstGeom>
        </p:spPr>
        <p:txBody>
          <a:bodyPr/>
          <a:lstStyle/>
          <a:p>
            <a:r>
              <a:t>Title Text</a:t>
            </a:r>
          </a:p>
        </p:txBody>
      </p:sp>
      <p:sp>
        <p:nvSpPr>
          <p:cNvPr id="43" name="Body Level One…"/>
          <p:cNvSpPr txBox="1">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1" name="Title Text"/>
          <p:cNvSpPr txBox="1">
            <a:spLocks noGrp="1"/>
          </p:cNvSpPr>
          <p:nvPr>
            <p:ph type="title"/>
          </p:nvPr>
        </p:nvSpPr>
        <p:spPr>
          <a:prstGeom prst="rect">
            <a:avLst/>
          </a:prstGeom>
        </p:spPr>
        <p:txBody>
          <a:bodyPr/>
          <a:lstStyle/>
          <a:p>
            <a:r>
              <a:t>Title Text</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9" name="Title Text"/>
          <p:cNvSpPr txBox="1">
            <a:spLocks noGrp="1"/>
          </p:cNvSpPr>
          <p:nvPr>
            <p:ph type="title"/>
          </p:nvPr>
        </p:nvSpPr>
        <p:spPr>
          <a:prstGeom prst="rect">
            <a:avLst/>
          </a:prstGeom>
        </p:spPr>
        <p:txBody>
          <a:bodyPr/>
          <a:lstStyle/>
          <a:p>
            <a:r>
              <a:t>Title Text</a:t>
            </a:r>
          </a:p>
        </p:txBody>
      </p:sp>
      <p:sp>
        <p:nvSpPr>
          <p:cNvPr id="6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8" name="Line"/>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9" name="Image"/>
          <p:cNvSpPr>
            <a:spLocks noGrp="1"/>
          </p:cNvSpPr>
          <p:nvPr>
            <p:ph type="pic" idx="13"/>
          </p:nvPr>
        </p:nvSpPr>
        <p:spPr>
          <a:xfrm>
            <a:off x="6477000" y="-152400"/>
            <a:ext cx="6654800" cy="9906000"/>
          </a:xfrm>
          <a:prstGeom prst="rect">
            <a:avLst/>
          </a:prstGeom>
        </p:spPr>
        <p:txBody>
          <a:bodyPr lIns="91439" tIns="45719" rIns="91439" bIns="45719">
            <a:noAutofit/>
          </a:bodyPr>
          <a:lstStyle/>
          <a:p>
            <a:endParaRPr/>
          </a:p>
        </p:txBody>
      </p:sp>
      <p:sp>
        <p:nvSpPr>
          <p:cNvPr id="70"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71" name="Body Level One…"/>
          <p:cNvSpPr txBox="1">
            <a:spLocks noGrp="1"/>
          </p:cNvSpPr>
          <p:nvPr>
            <p:ph type="body" sz="half" idx="1"/>
          </p:nvPr>
        </p:nvSpPr>
        <p:spPr>
          <a:xfrm>
            <a:off x="571500" y="2222500"/>
            <a:ext cx="5080000" cy="6667500"/>
          </a:xfrm>
          <a:prstGeom prst="rect">
            <a:avLst/>
          </a:prstGeom>
        </p:spPr>
        <p:txBody>
          <a:bodyPr/>
          <a:lstStyle>
            <a:lvl1pPr marL="330200" indent="-330200">
              <a:spcBef>
                <a:spcPts val="3000"/>
              </a:spcBef>
              <a:defRPr sz="2600">
                <a:latin typeface="Helvetica Neue"/>
                <a:ea typeface="Helvetica Neue"/>
                <a:cs typeface="Helvetica Neue"/>
                <a:sym typeface="Helvetica Neue"/>
              </a:defRPr>
            </a:lvl1pPr>
            <a:lvl2pPr marL="660400" indent="-330200">
              <a:spcBef>
                <a:spcPts val="3000"/>
              </a:spcBef>
              <a:defRPr sz="2600">
                <a:latin typeface="Helvetica Neue"/>
                <a:ea typeface="Helvetica Neue"/>
                <a:cs typeface="Helvetica Neue"/>
                <a:sym typeface="Helvetica Neue"/>
              </a:defRPr>
            </a:lvl2pPr>
            <a:lvl3pPr marL="990600" indent="-330200">
              <a:spcBef>
                <a:spcPts val="3000"/>
              </a:spcBef>
              <a:defRPr sz="2600">
                <a:latin typeface="Helvetica Neue"/>
                <a:ea typeface="Helvetica Neue"/>
                <a:cs typeface="Helvetica Neue"/>
                <a:sym typeface="Helvetica Neue"/>
              </a:defRPr>
            </a:lvl3pPr>
            <a:lvl4pPr marL="1320800" indent="-330200">
              <a:spcBef>
                <a:spcPts val="3000"/>
              </a:spcBef>
              <a:defRPr sz="2600">
                <a:latin typeface="Helvetica Neue"/>
                <a:ea typeface="Helvetica Neue"/>
                <a:cs typeface="Helvetica Neue"/>
                <a:sym typeface="Helvetica Neue"/>
              </a:defRPr>
            </a:lvl4pPr>
            <a:lvl5pPr marL="1651000" indent="-330200">
              <a:spcBef>
                <a:spcPts val="3000"/>
              </a:spcBef>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510743" y="9199778"/>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79" name="Body Level One…"/>
          <p:cNvSpPr txBox="1">
            <a:spLocks noGrp="1"/>
          </p:cNvSpPr>
          <p:nvPr>
            <p:ph type="body" idx="1"/>
          </p:nvPr>
        </p:nvSpPr>
        <p:spPr>
          <a:xfrm>
            <a:off x="889000" y="889000"/>
            <a:ext cx="1121410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7" name="Line"/>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8" name="Line"/>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9" name="Image"/>
          <p:cNvSpPr>
            <a:spLocks noGrp="1"/>
          </p:cNvSpPr>
          <p:nvPr>
            <p:ph type="pic" sz="half" idx="13"/>
          </p:nvPr>
        </p:nvSpPr>
        <p:spPr>
          <a:xfrm>
            <a:off x="9168011" y="4584788"/>
            <a:ext cx="6506665" cy="4343401"/>
          </a:xfrm>
          <a:prstGeom prst="rect">
            <a:avLst/>
          </a:prstGeom>
        </p:spPr>
        <p:txBody>
          <a:bodyPr lIns="91439" tIns="45719" rIns="91439" bIns="45719">
            <a:noAutofit/>
          </a:bodyPr>
          <a:lstStyle/>
          <a:p>
            <a:endParaRPr/>
          </a:p>
        </p:txBody>
      </p:sp>
      <p:sp>
        <p:nvSpPr>
          <p:cNvPr id="90" name="Image"/>
          <p:cNvSpPr>
            <a:spLocks noGrp="1"/>
          </p:cNvSpPr>
          <p:nvPr>
            <p:ph type="pic" sz="quarter" idx="14"/>
          </p:nvPr>
        </p:nvSpPr>
        <p:spPr>
          <a:xfrm>
            <a:off x="9182100" y="-101600"/>
            <a:ext cx="3365500" cy="5003800"/>
          </a:xfrm>
          <a:prstGeom prst="rect">
            <a:avLst/>
          </a:prstGeom>
        </p:spPr>
        <p:txBody>
          <a:bodyPr lIns="91439" tIns="45719" rIns="91439" bIns="45719">
            <a:noAutofit/>
          </a:bodyPr>
          <a:lstStyle/>
          <a:p>
            <a:endParaRPr/>
          </a:p>
        </p:txBody>
      </p:sp>
      <p:sp>
        <p:nvSpPr>
          <p:cNvPr id="91" name="Image"/>
          <p:cNvSpPr>
            <a:spLocks noGrp="1"/>
          </p:cNvSpPr>
          <p:nvPr>
            <p:ph type="pic" idx="15"/>
          </p:nvPr>
        </p:nvSpPr>
        <p:spPr>
          <a:xfrm>
            <a:off x="-800100" y="469900"/>
            <a:ext cx="11049000" cy="8053993"/>
          </a:xfrm>
          <a:prstGeom prst="rect">
            <a:avLst/>
          </a:prstGeom>
        </p:spPr>
        <p:txBody>
          <a:bodyPr lIns="91439" tIns="45719" rIns="91439" bIns="45719">
            <a:noAutofit/>
          </a:bodyPr>
          <a:lstStyle/>
          <a:p>
            <a:endParaRPr/>
          </a:p>
        </p:txBody>
      </p:sp>
      <p:sp>
        <p:nvSpPr>
          <p:cNvPr id="92" name="Body Level One…"/>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268199" y="9199778"/>
            <a:ext cx="312015" cy="299822"/>
          </a:xfrm>
          <a:prstGeom prst="rect">
            <a:avLst/>
          </a:prstGeom>
          <a:ln w="12700">
            <a:miter lim="400000"/>
          </a:ln>
        </p:spPr>
        <p:txBody>
          <a:bodyPr wrap="none" lIns="50800" tIns="50800" rIns="50800" bIns="50800" anchor="b">
            <a:spAutoFit/>
          </a:bodyPr>
          <a:lstStyle>
            <a:lvl1pPr algn="r">
              <a:defRPr sz="1400">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1pPr>
      <a:lvl2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2pPr>
      <a:lvl3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3pPr>
      <a:lvl4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4pPr>
      <a:lvl5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5pPr>
      <a:lvl6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6pPr>
      <a:lvl7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7pPr>
      <a:lvl8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8pPr>
      <a:lvl9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 Id="rId5" Type="http://schemas.openxmlformats.org/officeDocument/2006/relationships/hyperlink" Target="mailto:H.Bultitude@uq.net.au" TargetMode="Externa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p:cNvSpPr/>
          <p:nvPr/>
        </p:nvSpPr>
        <p:spPr>
          <a:xfrm>
            <a:off x="-44028" y="-18713"/>
            <a:ext cx="13092856" cy="9791026"/>
          </a:xfrm>
          <a:prstGeom prst="rect">
            <a:avLst/>
          </a:prstGeom>
          <a:solidFill>
            <a:srgbClr val="FEFAF6"/>
          </a:solidFill>
          <a:ln w="12700">
            <a:miter lim="400000"/>
          </a:ln>
        </p:spPr>
        <p:txBody>
          <a:bodyPr lIns="50800" tIns="50800" rIns="50800" bIns="50800" anchor="ctr"/>
          <a:lstStyle/>
          <a:p>
            <a:pPr>
              <a:defRPr>
                <a:solidFill>
                  <a:srgbClr val="FFFFFF"/>
                </a:solidFill>
              </a:defRPr>
            </a:pPr>
            <a:endParaRPr/>
          </a:p>
        </p:txBody>
      </p:sp>
      <p:pic>
        <p:nvPicPr>
          <p:cNvPr id="127" name="title.png" descr="title.png"/>
          <p:cNvPicPr>
            <a:picLocks noChangeAspect="1"/>
          </p:cNvPicPr>
          <p:nvPr/>
        </p:nvPicPr>
        <p:blipFill>
          <a:blip r:embed="rId2"/>
          <a:srcRect l="10097" r="10097"/>
          <a:stretch>
            <a:fillRect/>
          </a:stretch>
        </p:blipFill>
        <p:spPr>
          <a:xfrm>
            <a:off x="293847" y="-112368"/>
            <a:ext cx="12416999" cy="9724548"/>
          </a:xfrm>
          <a:prstGeom prst="rect">
            <a:avLst/>
          </a:prstGeom>
          <a:ln w="12700">
            <a:miter lim="400000"/>
          </a:ln>
        </p:spPr>
      </p:pic>
      <p:sp>
        <p:nvSpPr>
          <p:cNvPr id="128" name="Bioinformatics analysis of structural variant breakpoints in fragile sites across different cancer types."/>
          <p:cNvSpPr txBox="1">
            <a:spLocks noGrp="1"/>
          </p:cNvSpPr>
          <p:nvPr>
            <p:ph type="ctrTitle"/>
          </p:nvPr>
        </p:nvSpPr>
        <p:spPr>
          <a:xfrm>
            <a:off x="1411419" y="2806764"/>
            <a:ext cx="10181962" cy="3175001"/>
          </a:xfrm>
          <a:prstGeom prst="rect">
            <a:avLst/>
          </a:prstGeom>
          <a:effectLst>
            <a:outerShdw blurRad="76200" dist="76200" dir="5400000" rotWithShape="0">
              <a:srgbClr val="000000">
                <a:alpha val="68186"/>
              </a:srgbClr>
            </a:outerShdw>
          </a:effectLst>
        </p:spPr>
        <p:txBody>
          <a:bodyPr/>
          <a:lstStyle>
            <a:lvl1pPr algn="ctr">
              <a:defRPr i="1">
                <a:latin typeface="Helvetica Neue Thin"/>
                <a:ea typeface="Helvetica Neue Thin"/>
                <a:cs typeface="Helvetica Neue Thin"/>
                <a:sym typeface="Helvetica Neue Thin"/>
              </a:defRPr>
            </a:lvl1pPr>
          </a:lstStyle>
          <a:p>
            <a:r>
              <a:t>Bioinformatics analysis of structural variant breakpoints in fragile sites across different cancer types.</a:t>
            </a:r>
          </a:p>
        </p:txBody>
      </p:sp>
      <p:sp>
        <p:nvSpPr>
          <p:cNvPr id="129" name="Hamish Bultitude @ QIMR Berghoffer - Ann-Marie Patch"/>
          <p:cNvSpPr txBox="1"/>
          <p:nvPr/>
        </p:nvSpPr>
        <p:spPr>
          <a:xfrm>
            <a:off x="2170938" y="6994390"/>
            <a:ext cx="8662925" cy="52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Hamish Bultitude @ QIMR Berghoffer - Ann-Marie Patch</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genome.png" descr="genome.png"/>
          <p:cNvPicPr>
            <a:picLocks noGrp="1" noChangeAspect="1"/>
          </p:cNvPicPr>
          <p:nvPr>
            <p:ph type="pic" idx="13"/>
          </p:nvPr>
        </p:nvPicPr>
        <p:blipFill>
          <a:blip r:embed="rId2"/>
          <a:srcRect t="3908" b="21530"/>
          <a:stretch>
            <a:fillRect/>
          </a:stretch>
        </p:blipFill>
        <p:spPr>
          <a:xfrm>
            <a:off x="0" y="0"/>
            <a:ext cx="13004800" cy="7594600"/>
          </a:xfrm>
          <a:prstGeom prst="rect">
            <a:avLst/>
          </a:prstGeom>
        </p:spPr>
      </p:pic>
      <p:sp>
        <p:nvSpPr>
          <p:cNvPr id="174" name="Top 50 Genes in Mesothelioma"/>
          <p:cNvSpPr txBox="1">
            <a:spLocks noGrp="1"/>
          </p:cNvSpPr>
          <p:nvPr>
            <p:ph type="title"/>
          </p:nvPr>
        </p:nvSpPr>
        <p:spPr>
          <a:prstGeom prst="rect">
            <a:avLst/>
          </a:prstGeom>
        </p:spPr>
        <p:txBody>
          <a:bodyPr/>
          <a:lstStyle/>
          <a:p>
            <a:r>
              <a:t>Top 50 Genes in Mesothelioma</a:t>
            </a:r>
          </a:p>
        </p:txBody>
      </p:sp>
      <p:pic>
        <p:nvPicPr>
          <p:cNvPr id="175" name="page1image40836416.jpg" descr="page1image40836416.jpg"/>
          <p:cNvPicPr>
            <a:picLocks noChangeAspect="1"/>
          </p:cNvPicPr>
          <p:nvPr/>
        </p:nvPicPr>
        <p:blipFill>
          <a:blip r:embed="rId3"/>
          <a:srcRect r="5062"/>
          <a:stretch>
            <a:fillRect/>
          </a:stretch>
        </p:blipFill>
        <p:spPr>
          <a:xfrm>
            <a:off x="-129360" y="1166614"/>
            <a:ext cx="6659983" cy="5261341"/>
          </a:xfrm>
          <a:prstGeom prst="rect">
            <a:avLst/>
          </a:prstGeom>
          <a:ln w="12700">
            <a:miter lim="400000"/>
          </a:ln>
        </p:spPr>
      </p:pic>
      <p:sp>
        <p:nvSpPr>
          <p:cNvPr id="176" name="Text"/>
          <p:cNvSpPr txBox="1"/>
          <p:nvPr/>
        </p:nvSpPr>
        <p:spPr>
          <a:xfrm>
            <a:off x="2565400" y="761999"/>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sp>
        <p:nvSpPr>
          <p:cNvPr id="177" name="Top 50 Genes in…"/>
          <p:cNvSpPr txBox="1"/>
          <p:nvPr/>
        </p:nvSpPr>
        <p:spPr>
          <a:xfrm>
            <a:off x="6697133" y="7835963"/>
            <a:ext cx="5791201"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defRPr sz="4200"/>
            </a:pPr>
            <a:r>
              <a:t>Top 50 Genes in </a:t>
            </a:r>
          </a:p>
          <a:p>
            <a:pPr algn="l">
              <a:defRPr sz="4200"/>
            </a:pPr>
            <a:r>
              <a:t>Breast Cancer</a:t>
            </a:r>
          </a:p>
        </p:txBody>
      </p:sp>
      <p:pic>
        <p:nvPicPr>
          <p:cNvPr id="178" name="page1image40840784.jpg" descr="page1image40840784.jpg"/>
          <p:cNvPicPr>
            <a:picLocks noChangeAspect="1"/>
          </p:cNvPicPr>
          <p:nvPr/>
        </p:nvPicPr>
        <p:blipFill>
          <a:blip r:embed="rId4"/>
          <a:stretch>
            <a:fillRect/>
          </a:stretch>
        </p:blipFill>
        <p:spPr>
          <a:xfrm>
            <a:off x="6529858" y="1221521"/>
            <a:ext cx="6868744" cy="5151558"/>
          </a:xfrm>
          <a:prstGeom prst="rect">
            <a:avLst/>
          </a:prstGeom>
          <a:ln w="12700">
            <a:miter lim="400000"/>
          </a:ln>
        </p:spPr>
      </p:pic>
      <p:sp>
        <p:nvSpPr>
          <p:cNvPr id="179" name="Text"/>
          <p:cNvSpPr txBox="1"/>
          <p:nvPr/>
        </p:nvSpPr>
        <p:spPr>
          <a:xfrm>
            <a:off x="4876800" y="766233"/>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sp>
        <p:nvSpPr>
          <p:cNvPr id="180" name="Arrow"/>
          <p:cNvSpPr/>
          <p:nvPr/>
        </p:nvSpPr>
        <p:spPr>
          <a:xfrm rot="10754469">
            <a:off x="1037874" y="1736052"/>
            <a:ext cx="421823" cy="270619"/>
          </a:xfrm>
          <a:prstGeom prst="rightArrow">
            <a:avLst>
              <a:gd name="adj1" fmla="val 32000"/>
              <a:gd name="adj2" fmla="val 99759"/>
            </a:avLst>
          </a:prstGeom>
          <a:solidFill>
            <a:srgbClr val="FF184C"/>
          </a:solidFill>
          <a:ln w="12700">
            <a:miter lim="400000"/>
          </a:ln>
        </p:spPr>
        <p:txBody>
          <a:bodyPr lIns="50800" tIns="50800" rIns="50800" bIns="50800" anchor="ctr"/>
          <a:lstStyle/>
          <a:p>
            <a:pPr>
              <a:defRPr>
                <a:solidFill>
                  <a:srgbClr val="FFFFFF"/>
                </a:solidFill>
              </a:defRPr>
            </a:pPr>
            <a:endParaRPr/>
          </a:p>
        </p:txBody>
      </p:sp>
      <p:sp>
        <p:nvSpPr>
          <p:cNvPr id="181" name="RBFOX1 gene very common in donors!!!"/>
          <p:cNvSpPr txBox="1"/>
          <p:nvPr/>
        </p:nvSpPr>
        <p:spPr>
          <a:xfrm>
            <a:off x="1485114" y="1695910"/>
            <a:ext cx="3853905" cy="34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
            </a:lvl1pPr>
          </a:lstStyle>
          <a:p>
            <a:r>
              <a:t>RBFOX1 gene very common in donors!!!</a:t>
            </a:r>
          </a:p>
        </p:txBody>
      </p:sp>
      <p:sp>
        <p:nvSpPr>
          <p:cNvPr id="182" name="wider spread of gene breakages"/>
          <p:cNvSpPr txBox="1"/>
          <p:nvPr/>
        </p:nvSpPr>
        <p:spPr>
          <a:xfrm>
            <a:off x="7941372" y="2225145"/>
            <a:ext cx="4860037" cy="510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lvl1pPr>
          </a:lstStyle>
          <a:p>
            <a:r>
              <a:t>wider spread of gene breakages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genome.png" descr="genome.png"/>
          <p:cNvPicPr>
            <a:picLocks noGrp="1" noChangeAspect="1"/>
          </p:cNvPicPr>
          <p:nvPr>
            <p:ph type="pic" idx="13"/>
          </p:nvPr>
        </p:nvPicPr>
        <p:blipFill>
          <a:blip r:embed="rId2"/>
          <a:srcRect t="3908" b="21530"/>
          <a:stretch>
            <a:fillRect/>
          </a:stretch>
        </p:blipFill>
        <p:spPr>
          <a:xfrm>
            <a:off x="0" y="0"/>
            <a:ext cx="13004800" cy="7594600"/>
          </a:xfrm>
          <a:prstGeom prst="rect">
            <a:avLst/>
          </a:prstGeom>
        </p:spPr>
      </p:pic>
      <p:sp>
        <p:nvSpPr>
          <p:cNvPr id="185" name="Identification of frequently broken sites of Mesothelioma"/>
          <p:cNvSpPr txBox="1">
            <a:spLocks noGrp="1"/>
          </p:cNvSpPr>
          <p:nvPr>
            <p:ph type="title"/>
          </p:nvPr>
        </p:nvSpPr>
        <p:spPr>
          <a:prstGeom prst="rect">
            <a:avLst/>
          </a:prstGeom>
        </p:spPr>
        <p:txBody>
          <a:bodyPr/>
          <a:lstStyle>
            <a:lvl1pPr defTabSz="490727">
              <a:defRPr sz="3528"/>
            </a:lvl1pPr>
          </a:lstStyle>
          <a:p>
            <a:r>
              <a:t>Identification of frequently broken sites of Mesothelioma</a:t>
            </a:r>
          </a:p>
        </p:txBody>
      </p:sp>
      <p:sp>
        <p:nvSpPr>
          <p:cNvPr id="186" name="Text"/>
          <p:cNvSpPr txBox="1"/>
          <p:nvPr/>
        </p:nvSpPr>
        <p:spPr>
          <a:xfrm>
            <a:off x="2565400" y="761999"/>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sp>
        <p:nvSpPr>
          <p:cNvPr id="187" name="Rectangle"/>
          <p:cNvSpPr txBox="1"/>
          <p:nvPr/>
        </p:nvSpPr>
        <p:spPr>
          <a:xfrm>
            <a:off x="6697133" y="7835963"/>
            <a:ext cx="5791201" cy="1701801"/>
          </a:xfrm>
          <a:prstGeom prst="rect">
            <a:avLst/>
          </a:prstGeom>
          <a:ln w="12700">
            <a:miter lim="400000"/>
          </a:ln>
        </p:spPr>
        <p:txBody>
          <a:bodyPr lIns="50800" tIns="50800" rIns="50800" bIns="50800" anchor="ctr">
            <a:normAutofit/>
          </a:bodyPr>
          <a:lstStyle/>
          <a:p>
            <a:pPr algn="l">
              <a:defRPr sz="4200"/>
            </a:pPr>
            <a:endParaRPr/>
          </a:p>
        </p:txBody>
      </p:sp>
      <p:sp>
        <p:nvSpPr>
          <p:cNvPr id="188" name="Text"/>
          <p:cNvSpPr txBox="1"/>
          <p:nvPr/>
        </p:nvSpPr>
        <p:spPr>
          <a:xfrm>
            <a:off x="4876800" y="766233"/>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pic>
        <p:nvPicPr>
          <p:cNvPr id="189" name="Screen Shot 2019-07-16 at 12.09.54 pm.png" descr="Screen Shot 2019-07-16 at 12.09.54 pm.png"/>
          <p:cNvPicPr>
            <a:picLocks noChangeAspect="1"/>
          </p:cNvPicPr>
          <p:nvPr/>
        </p:nvPicPr>
        <p:blipFill>
          <a:blip r:embed="rId3"/>
          <a:stretch>
            <a:fillRect/>
          </a:stretch>
        </p:blipFill>
        <p:spPr>
          <a:xfrm>
            <a:off x="2661997" y="0"/>
            <a:ext cx="7680806" cy="75946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genome.png" descr="genome.png"/>
          <p:cNvPicPr>
            <a:picLocks noGrp="1" noChangeAspect="1"/>
          </p:cNvPicPr>
          <p:nvPr>
            <p:ph type="pic" idx="13"/>
          </p:nvPr>
        </p:nvPicPr>
        <p:blipFill>
          <a:blip r:embed="rId2"/>
          <a:srcRect t="3908" b="21530"/>
          <a:stretch>
            <a:fillRect/>
          </a:stretch>
        </p:blipFill>
        <p:spPr>
          <a:xfrm>
            <a:off x="0" y="0"/>
            <a:ext cx="13004800" cy="7594600"/>
          </a:xfrm>
          <a:prstGeom prst="rect">
            <a:avLst/>
          </a:prstGeom>
        </p:spPr>
      </p:pic>
      <p:sp>
        <p:nvSpPr>
          <p:cNvPr id="192" name="Length vs Breakpoint Mesothelioma"/>
          <p:cNvSpPr txBox="1">
            <a:spLocks noGrp="1"/>
          </p:cNvSpPr>
          <p:nvPr>
            <p:ph type="title"/>
          </p:nvPr>
        </p:nvSpPr>
        <p:spPr>
          <a:prstGeom prst="rect">
            <a:avLst/>
          </a:prstGeom>
        </p:spPr>
        <p:txBody>
          <a:bodyPr/>
          <a:lstStyle/>
          <a:p>
            <a:r>
              <a:t>Length vs Breakpoint Mesothelioma</a:t>
            </a:r>
          </a:p>
        </p:txBody>
      </p:sp>
      <p:sp>
        <p:nvSpPr>
          <p:cNvPr id="193" name="Text"/>
          <p:cNvSpPr txBox="1"/>
          <p:nvPr/>
        </p:nvSpPr>
        <p:spPr>
          <a:xfrm>
            <a:off x="2565400" y="761999"/>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sp>
        <p:nvSpPr>
          <p:cNvPr id="194" name="Length vs Breakpoint…"/>
          <p:cNvSpPr txBox="1"/>
          <p:nvPr/>
        </p:nvSpPr>
        <p:spPr>
          <a:xfrm>
            <a:off x="6697133" y="7835963"/>
            <a:ext cx="5791201"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defRPr sz="4200"/>
            </a:pPr>
            <a:r>
              <a:t>Length vs Breakpoint</a:t>
            </a:r>
          </a:p>
          <a:p>
            <a:pPr algn="l">
              <a:defRPr sz="4200"/>
            </a:pPr>
            <a:r>
              <a:t>Breast Cancer</a:t>
            </a:r>
          </a:p>
        </p:txBody>
      </p:sp>
      <p:sp>
        <p:nvSpPr>
          <p:cNvPr id="195" name="Text"/>
          <p:cNvSpPr txBox="1"/>
          <p:nvPr/>
        </p:nvSpPr>
        <p:spPr>
          <a:xfrm>
            <a:off x="4876800" y="766233"/>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graphicFrame>
        <p:nvGraphicFramePr>
          <p:cNvPr id="196" name="Table"/>
          <p:cNvGraphicFramePr/>
          <p:nvPr/>
        </p:nvGraphicFramePr>
        <p:xfrm>
          <a:off x="1088281" y="2737796"/>
          <a:ext cx="4647569" cy="2647590"/>
        </p:xfrm>
        <a:graphic>
          <a:graphicData uri="http://schemas.openxmlformats.org/drawingml/2006/table">
            <a:tbl>
              <a:tblPr firstRow="1" firstCol="1" bandRow="1">
                <a:tableStyleId>{4C3C2611-4C71-4FC5-86AE-919BDF0F9419}</a:tableStyleId>
              </a:tblPr>
              <a:tblGrid>
                <a:gridCol w="2249749">
                  <a:extLst>
                    <a:ext uri="{9D8B030D-6E8A-4147-A177-3AD203B41FA5}">
                      <a16:colId xmlns:a16="http://schemas.microsoft.com/office/drawing/2014/main" val="20000"/>
                    </a:ext>
                  </a:extLst>
                </a:gridCol>
                <a:gridCol w="2397820">
                  <a:extLst>
                    <a:ext uri="{9D8B030D-6E8A-4147-A177-3AD203B41FA5}">
                      <a16:colId xmlns:a16="http://schemas.microsoft.com/office/drawing/2014/main" val="20001"/>
                    </a:ext>
                  </a:extLst>
                </a:gridCol>
              </a:tblGrid>
              <a:tr h="1035702">
                <a:tc>
                  <a:txBody>
                    <a:bodyPr/>
                    <a:lstStyle/>
                    <a:p>
                      <a:pPr algn="l" defTabSz="457200">
                        <a:defRPr sz="1800">
                          <a:solidFill>
                            <a:srgbClr val="000000"/>
                          </a:solidFill>
                        </a:defRPr>
                      </a:pPr>
                      <a:r>
                        <a:rPr sz="1900" b="1"/>
                        <a:t>Percent of Protein Coding Genes by Length</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6350">
                      <a:solidFill>
                        <a:srgbClr val="000000"/>
                      </a:solidFill>
                      <a:miter lim="400000"/>
                    </a:lnB>
                    <a:solidFill>
                      <a:srgbClr val="BEC0BF"/>
                    </a:solidFill>
                  </a:tcPr>
                </a:tc>
                <a:tc>
                  <a:txBody>
                    <a:bodyPr/>
                    <a:lstStyle/>
                    <a:p>
                      <a:pPr algn="l" defTabSz="457200">
                        <a:defRPr sz="1800">
                          <a:solidFill>
                            <a:srgbClr val="000000"/>
                          </a:solidFill>
                        </a:defRPr>
                      </a:pPr>
                      <a:r>
                        <a:rPr sz="1900" b="1"/>
                        <a:t>Number of Top 50 Breakpoint Genes</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6350">
                      <a:solidFill>
                        <a:srgbClr val="000000"/>
                      </a:solidFill>
                      <a:miter lim="400000"/>
                    </a:lnB>
                    <a:solidFill>
                      <a:srgbClr val="BEC0BF"/>
                    </a:solidFill>
                  </a:tcPr>
                </a:tc>
                <a:extLst>
                  <a:ext uri="{0D108BD9-81ED-4DB2-BD59-A6C34878D82A}">
                    <a16:rowId xmlns:a16="http://schemas.microsoft.com/office/drawing/2014/main" val="10000"/>
                  </a:ext>
                </a:extLst>
              </a:tr>
              <a:tr h="404163">
                <a:tc>
                  <a:txBody>
                    <a:bodyPr/>
                    <a:lstStyle/>
                    <a:p>
                      <a:pPr defTabSz="457200">
                        <a:defRPr sz="1800">
                          <a:solidFill>
                            <a:srgbClr val="000000"/>
                          </a:solidFill>
                        </a:defRPr>
                      </a:pPr>
                      <a:r>
                        <a:rPr sz="1900" b="1"/>
                        <a:t>10%</a:t>
                      </a:r>
                    </a:p>
                  </a:txBody>
                  <a:tcPr marL="50800" marR="50800" marT="50800" marB="50800" horzOverflow="overflow">
                    <a:lnL w="3175">
                      <a:solidFill>
                        <a:srgbClr val="000000"/>
                      </a:solidFill>
                      <a:miter lim="400000"/>
                    </a:lnL>
                    <a:lnR w="6350">
                      <a:solidFill>
                        <a:srgbClr val="000000"/>
                      </a:solidFill>
                      <a:miter lim="400000"/>
                    </a:lnR>
                    <a:lnT w="6350">
                      <a:solidFill>
                        <a:srgbClr val="000000"/>
                      </a:solidFill>
                      <a:miter lim="400000"/>
                    </a:lnT>
                    <a:lnB w="3175">
                      <a:solidFill>
                        <a:srgbClr val="000000"/>
                      </a:solidFill>
                      <a:miter lim="400000"/>
                    </a:lnB>
                    <a:solidFill>
                      <a:srgbClr val="E3E4E4"/>
                    </a:solidFill>
                  </a:tcPr>
                </a:tc>
                <a:tc>
                  <a:txBody>
                    <a:bodyPr/>
                    <a:lstStyle/>
                    <a:p>
                      <a:pPr algn="l" defTabSz="457200">
                        <a:defRPr sz="1800">
                          <a:solidFill>
                            <a:srgbClr val="000000"/>
                          </a:solidFill>
                        </a:defRPr>
                      </a:pPr>
                      <a:r>
                        <a:rPr sz="1900"/>
                        <a:t>39/50</a:t>
                      </a:r>
                    </a:p>
                  </a:txBody>
                  <a:tcPr marL="50800" marR="50800" marT="50800" marB="50800" horzOverflow="overflow">
                    <a:lnL w="6350">
                      <a:solidFill>
                        <a:srgbClr val="000000"/>
                      </a:solidFill>
                      <a:miter lim="400000"/>
                    </a:lnL>
                    <a:lnR w="3175">
                      <a:solidFill>
                        <a:srgbClr val="000000"/>
                      </a:solidFill>
                      <a:miter lim="400000"/>
                    </a:lnR>
                    <a:lnT w="6350">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1"/>
                  </a:ext>
                </a:extLst>
              </a:tr>
              <a:tr h="402575">
                <a:tc>
                  <a:txBody>
                    <a:bodyPr/>
                    <a:lstStyle/>
                    <a:p>
                      <a:pPr defTabSz="457200">
                        <a:defRPr sz="1800">
                          <a:solidFill>
                            <a:srgbClr val="000000"/>
                          </a:solidFill>
                        </a:defRPr>
                      </a:pPr>
                      <a:r>
                        <a:rPr sz="1900" b="1"/>
                        <a:t>5%</a:t>
                      </a:r>
                    </a:p>
                  </a:txBody>
                  <a:tcPr marL="50800" marR="50800" marT="50800" marB="50800" horzOverflow="overflow">
                    <a:lnL w="3175">
                      <a:solidFill>
                        <a:srgbClr val="000000"/>
                      </a:solidFill>
                      <a:miter lim="400000"/>
                    </a:lnL>
                    <a:lnR w="6350">
                      <a:solidFill>
                        <a:srgbClr val="000000"/>
                      </a:solidFill>
                      <a:miter lim="400000"/>
                    </a:lnR>
                    <a:lnT w="3175">
                      <a:solidFill>
                        <a:srgbClr val="000000"/>
                      </a:solidFill>
                      <a:miter lim="400000"/>
                    </a:lnT>
                    <a:lnB w="3175">
                      <a:solidFill>
                        <a:srgbClr val="000000"/>
                      </a:solidFill>
                      <a:miter lim="400000"/>
                    </a:lnB>
                    <a:solidFill>
                      <a:srgbClr val="E3E4E4"/>
                    </a:solidFill>
                  </a:tcPr>
                </a:tc>
                <a:tc>
                  <a:txBody>
                    <a:bodyPr/>
                    <a:lstStyle/>
                    <a:p>
                      <a:pPr algn="l" defTabSz="457200">
                        <a:defRPr sz="1800">
                          <a:solidFill>
                            <a:srgbClr val="000000"/>
                          </a:solidFill>
                        </a:defRPr>
                      </a:pPr>
                      <a:r>
                        <a:rPr sz="1900"/>
                        <a:t>37/50</a:t>
                      </a:r>
                    </a:p>
                  </a:txBody>
                  <a:tcPr marL="50800" marR="50800" marT="50800" marB="50800" horzOverflow="overflow">
                    <a:lnL w="6350">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FEFEF"/>
                    </a:solidFill>
                  </a:tcPr>
                </a:tc>
                <a:extLst>
                  <a:ext uri="{0D108BD9-81ED-4DB2-BD59-A6C34878D82A}">
                    <a16:rowId xmlns:a16="http://schemas.microsoft.com/office/drawing/2014/main" val="10002"/>
                  </a:ext>
                </a:extLst>
              </a:tr>
              <a:tr h="402575">
                <a:tc>
                  <a:txBody>
                    <a:bodyPr/>
                    <a:lstStyle/>
                    <a:p>
                      <a:pPr defTabSz="457200">
                        <a:defRPr sz="1800">
                          <a:solidFill>
                            <a:srgbClr val="000000"/>
                          </a:solidFill>
                        </a:defRPr>
                      </a:pPr>
                      <a:r>
                        <a:rPr sz="1900" b="1"/>
                        <a:t>2.5%</a:t>
                      </a:r>
                    </a:p>
                  </a:txBody>
                  <a:tcPr marL="50800" marR="50800" marT="50800" marB="50800" horzOverflow="overflow">
                    <a:lnL w="3175">
                      <a:solidFill>
                        <a:srgbClr val="000000"/>
                      </a:solidFill>
                      <a:miter lim="400000"/>
                    </a:lnL>
                    <a:lnR w="6350">
                      <a:solidFill>
                        <a:srgbClr val="000000"/>
                      </a:solidFill>
                      <a:miter lim="400000"/>
                    </a:lnR>
                    <a:lnT w="3175">
                      <a:solidFill>
                        <a:srgbClr val="000000"/>
                      </a:solidFill>
                      <a:miter lim="400000"/>
                    </a:lnT>
                    <a:lnB w="3175">
                      <a:solidFill>
                        <a:srgbClr val="000000"/>
                      </a:solidFill>
                      <a:miter lim="400000"/>
                    </a:lnB>
                    <a:solidFill>
                      <a:srgbClr val="E3E4E4"/>
                    </a:solidFill>
                  </a:tcPr>
                </a:tc>
                <a:tc>
                  <a:txBody>
                    <a:bodyPr/>
                    <a:lstStyle/>
                    <a:p>
                      <a:pPr algn="l" defTabSz="457200">
                        <a:defRPr sz="1800">
                          <a:solidFill>
                            <a:srgbClr val="000000"/>
                          </a:solidFill>
                        </a:defRPr>
                      </a:pPr>
                      <a:r>
                        <a:rPr sz="1900"/>
                        <a:t>32/50</a:t>
                      </a:r>
                    </a:p>
                  </a:txBody>
                  <a:tcPr marL="50800" marR="50800" marT="50800" marB="50800" horzOverflow="overflow">
                    <a:lnL w="6350">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3"/>
                  </a:ext>
                </a:extLst>
              </a:tr>
              <a:tr h="402575">
                <a:tc>
                  <a:txBody>
                    <a:bodyPr/>
                    <a:lstStyle/>
                    <a:p>
                      <a:pPr defTabSz="457200">
                        <a:defRPr sz="1800">
                          <a:solidFill>
                            <a:srgbClr val="000000"/>
                          </a:solidFill>
                        </a:defRPr>
                      </a:pPr>
                      <a:r>
                        <a:rPr sz="1900" b="1"/>
                        <a:t>1%</a:t>
                      </a:r>
                    </a:p>
                  </a:txBody>
                  <a:tcPr marL="50800" marR="50800" marT="50800" marB="50800" horzOverflow="overflow">
                    <a:lnL w="3175">
                      <a:solidFill>
                        <a:srgbClr val="000000"/>
                      </a:solidFill>
                      <a:miter lim="400000"/>
                    </a:lnL>
                    <a:lnR w="6350">
                      <a:solidFill>
                        <a:srgbClr val="000000"/>
                      </a:solidFill>
                      <a:miter lim="400000"/>
                    </a:lnR>
                    <a:lnT w="3175">
                      <a:solidFill>
                        <a:srgbClr val="000000"/>
                      </a:solidFill>
                      <a:miter lim="400000"/>
                    </a:lnT>
                    <a:lnB w="3175">
                      <a:solidFill>
                        <a:srgbClr val="000000"/>
                      </a:solidFill>
                      <a:miter lim="400000"/>
                    </a:lnB>
                    <a:solidFill>
                      <a:srgbClr val="FCFC23"/>
                    </a:solidFill>
                  </a:tcPr>
                </a:tc>
                <a:tc>
                  <a:txBody>
                    <a:bodyPr/>
                    <a:lstStyle/>
                    <a:p>
                      <a:pPr algn="l" defTabSz="457200">
                        <a:defRPr sz="1800">
                          <a:solidFill>
                            <a:srgbClr val="000000"/>
                          </a:solidFill>
                        </a:defRPr>
                      </a:pPr>
                      <a:r>
                        <a:rPr sz="1900"/>
                        <a:t>24/50</a:t>
                      </a:r>
                    </a:p>
                  </a:txBody>
                  <a:tcPr marL="50800" marR="50800" marT="50800" marB="50800" horzOverflow="overflow">
                    <a:lnL w="6350">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CFC23"/>
                    </a:solidFill>
                  </a:tcPr>
                </a:tc>
                <a:extLst>
                  <a:ext uri="{0D108BD9-81ED-4DB2-BD59-A6C34878D82A}">
                    <a16:rowId xmlns:a16="http://schemas.microsoft.com/office/drawing/2014/main" val="10004"/>
                  </a:ext>
                </a:extLst>
              </a:tr>
            </a:tbl>
          </a:graphicData>
        </a:graphic>
      </p:graphicFrame>
      <p:graphicFrame>
        <p:nvGraphicFramePr>
          <p:cNvPr id="197" name="Table"/>
          <p:cNvGraphicFramePr/>
          <p:nvPr/>
        </p:nvGraphicFramePr>
        <p:xfrm>
          <a:off x="7282161" y="2736064"/>
          <a:ext cx="4621142" cy="2651052"/>
        </p:xfrm>
        <a:graphic>
          <a:graphicData uri="http://schemas.openxmlformats.org/drawingml/2006/table">
            <a:tbl>
              <a:tblPr firstRow="1" firstCol="1" bandRow="1">
                <a:tableStyleId>{4C3C2611-4C71-4FC5-86AE-919BDF0F9419}</a:tableStyleId>
              </a:tblPr>
              <a:tblGrid>
                <a:gridCol w="2236956">
                  <a:extLst>
                    <a:ext uri="{9D8B030D-6E8A-4147-A177-3AD203B41FA5}">
                      <a16:colId xmlns:a16="http://schemas.microsoft.com/office/drawing/2014/main" val="20000"/>
                    </a:ext>
                  </a:extLst>
                </a:gridCol>
                <a:gridCol w="2384186">
                  <a:extLst>
                    <a:ext uri="{9D8B030D-6E8A-4147-A177-3AD203B41FA5}">
                      <a16:colId xmlns:a16="http://schemas.microsoft.com/office/drawing/2014/main" val="20001"/>
                    </a:ext>
                  </a:extLst>
                </a:gridCol>
              </a:tblGrid>
              <a:tr h="1038944">
                <a:tc>
                  <a:txBody>
                    <a:bodyPr/>
                    <a:lstStyle/>
                    <a:p>
                      <a:pPr algn="l" defTabSz="457200">
                        <a:defRPr sz="1800">
                          <a:solidFill>
                            <a:srgbClr val="000000"/>
                          </a:solidFill>
                        </a:defRPr>
                      </a:pPr>
                      <a:r>
                        <a:rPr sz="1900" b="1"/>
                        <a:t>Percent of Protein Coding Genes by Length</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6350">
                      <a:solidFill>
                        <a:srgbClr val="000000"/>
                      </a:solidFill>
                      <a:miter lim="400000"/>
                    </a:lnB>
                    <a:solidFill>
                      <a:srgbClr val="BEC0BF"/>
                    </a:solidFill>
                  </a:tcPr>
                </a:tc>
                <a:tc>
                  <a:txBody>
                    <a:bodyPr/>
                    <a:lstStyle/>
                    <a:p>
                      <a:pPr algn="l" defTabSz="457200">
                        <a:defRPr sz="1800">
                          <a:solidFill>
                            <a:srgbClr val="000000"/>
                          </a:solidFill>
                        </a:defRPr>
                      </a:pPr>
                      <a:r>
                        <a:rPr sz="1900" b="1"/>
                        <a:t>Number of Top 50 Breakpoint Genes</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6350">
                      <a:solidFill>
                        <a:srgbClr val="000000"/>
                      </a:solidFill>
                      <a:miter lim="400000"/>
                    </a:lnB>
                    <a:solidFill>
                      <a:srgbClr val="BEC0BF"/>
                    </a:solidFill>
                  </a:tcPr>
                </a:tc>
                <a:extLst>
                  <a:ext uri="{0D108BD9-81ED-4DB2-BD59-A6C34878D82A}">
                    <a16:rowId xmlns:a16="http://schemas.microsoft.com/office/drawing/2014/main" val="10000"/>
                  </a:ext>
                </a:extLst>
              </a:tr>
              <a:tr h="404218">
                <a:tc>
                  <a:txBody>
                    <a:bodyPr/>
                    <a:lstStyle/>
                    <a:p>
                      <a:pPr defTabSz="457200">
                        <a:defRPr sz="1800">
                          <a:solidFill>
                            <a:srgbClr val="000000"/>
                          </a:solidFill>
                        </a:defRPr>
                      </a:pPr>
                      <a:r>
                        <a:rPr sz="1900" b="1"/>
                        <a:t>10%</a:t>
                      </a:r>
                    </a:p>
                  </a:txBody>
                  <a:tcPr marL="50800" marR="50800" marT="50800" marB="50800" horzOverflow="overflow">
                    <a:lnL w="3175">
                      <a:solidFill>
                        <a:srgbClr val="000000"/>
                      </a:solidFill>
                      <a:miter lim="400000"/>
                    </a:lnL>
                    <a:lnR w="6350">
                      <a:solidFill>
                        <a:srgbClr val="000000"/>
                      </a:solidFill>
                      <a:miter lim="400000"/>
                    </a:lnR>
                    <a:lnT w="6350">
                      <a:solidFill>
                        <a:srgbClr val="000000"/>
                      </a:solidFill>
                      <a:miter lim="400000"/>
                    </a:lnT>
                    <a:lnB w="3175">
                      <a:solidFill>
                        <a:srgbClr val="000000"/>
                      </a:solidFill>
                      <a:miter lim="400000"/>
                    </a:lnB>
                    <a:solidFill>
                      <a:srgbClr val="E3E4E4"/>
                    </a:solidFill>
                  </a:tcPr>
                </a:tc>
                <a:tc>
                  <a:txBody>
                    <a:bodyPr/>
                    <a:lstStyle/>
                    <a:p>
                      <a:pPr algn="l" defTabSz="457200">
                        <a:defRPr sz="1800">
                          <a:solidFill>
                            <a:srgbClr val="000000"/>
                          </a:solidFill>
                        </a:defRPr>
                      </a:pPr>
                      <a:r>
                        <a:rPr sz="1900"/>
                        <a:t>46/50</a:t>
                      </a:r>
                    </a:p>
                  </a:txBody>
                  <a:tcPr marL="50800" marR="50800" marT="50800" marB="50800" horzOverflow="overflow">
                    <a:lnL w="6350">
                      <a:solidFill>
                        <a:srgbClr val="000000"/>
                      </a:solidFill>
                      <a:miter lim="400000"/>
                    </a:lnL>
                    <a:lnR w="3175">
                      <a:solidFill>
                        <a:srgbClr val="000000"/>
                      </a:solidFill>
                      <a:miter lim="400000"/>
                    </a:lnR>
                    <a:lnT w="6350">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1"/>
                  </a:ext>
                </a:extLst>
              </a:tr>
              <a:tr h="402630">
                <a:tc>
                  <a:txBody>
                    <a:bodyPr/>
                    <a:lstStyle/>
                    <a:p>
                      <a:pPr defTabSz="457200">
                        <a:defRPr sz="1800">
                          <a:solidFill>
                            <a:srgbClr val="000000"/>
                          </a:solidFill>
                        </a:defRPr>
                      </a:pPr>
                      <a:r>
                        <a:rPr sz="1900" b="1"/>
                        <a:t>5%</a:t>
                      </a:r>
                    </a:p>
                  </a:txBody>
                  <a:tcPr marL="50800" marR="50800" marT="50800" marB="50800" horzOverflow="overflow">
                    <a:lnL w="3175">
                      <a:solidFill>
                        <a:srgbClr val="000000"/>
                      </a:solidFill>
                      <a:miter lim="400000"/>
                    </a:lnL>
                    <a:lnR w="6350">
                      <a:solidFill>
                        <a:srgbClr val="000000"/>
                      </a:solidFill>
                      <a:miter lim="400000"/>
                    </a:lnR>
                    <a:lnT w="3175">
                      <a:solidFill>
                        <a:srgbClr val="000000"/>
                      </a:solidFill>
                      <a:miter lim="400000"/>
                    </a:lnT>
                    <a:lnB w="3175">
                      <a:solidFill>
                        <a:srgbClr val="000000"/>
                      </a:solidFill>
                      <a:miter lim="400000"/>
                    </a:lnB>
                    <a:solidFill>
                      <a:srgbClr val="E3E4E4"/>
                    </a:solidFill>
                  </a:tcPr>
                </a:tc>
                <a:tc>
                  <a:txBody>
                    <a:bodyPr/>
                    <a:lstStyle/>
                    <a:p>
                      <a:pPr algn="l" defTabSz="457200">
                        <a:defRPr sz="1800">
                          <a:solidFill>
                            <a:srgbClr val="000000"/>
                          </a:solidFill>
                        </a:defRPr>
                      </a:pPr>
                      <a:r>
                        <a:rPr sz="1900"/>
                        <a:t>45/50</a:t>
                      </a:r>
                    </a:p>
                  </a:txBody>
                  <a:tcPr marL="50800" marR="50800" marT="50800" marB="50800" horzOverflow="overflow">
                    <a:lnL w="6350">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FEFEF"/>
                    </a:solidFill>
                  </a:tcPr>
                </a:tc>
                <a:extLst>
                  <a:ext uri="{0D108BD9-81ED-4DB2-BD59-A6C34878D82A}">
                    <a16:rowId xmlns:a16="http://schemas.microsoft.com/office/drawing/2014/main" val="10002"/>
                  </a:ext>
                </a:extLst>
              </a:tr>
              <a:tr h="402630">
                <a:tc>
                  <a:txBody>
                    <a:bodyPr/>
                    <a:lstStyle/>
                    <a:p>
                      <a:pPr defTabSz="457200">
                        <a:defRPr sz="1800">
                          <a:solidFill>
                            <a:srgbClr val="000000"/>
                          </a:solidFill>
                        </a:defRPr>
                      </a:pPr>
                      <a:r>
                        <a:rPr sz="1900" b="1"/>
                        <a:t>2.5%</a:t>
                      </a:r>
                    </a:p>
                  </a:txBody>
                  <a:tcPr marL="50800" marR="50800" marT="50800" marB="50800" horzOverflow="overflow">
                    <a:lnL w="3175">
                      <a:solidFill>
                        <a:srgbClr val="000000"/>
                      </a:solidFill>
                      <a:miter lim="400000"/>
                    </a:lnL>
                    <a:lnR w="6350">
                      <a:solidFill>
                        <a:srgbClr val="000000"/>
                      </a:solidFill>
                      <a:miter lim="400000"/>
                    </a:lnR>
                    <a:lnT w="3175">
                      <a:solidFill>
                        <a:srgbClr val="000000"/>
                      </a:solidFill>
                      <a:miter lim="400000"/>
                    </a:lnT>
                    <a:lnB w="3175">
                      <a:solidFill>
                        <a:srgbClr val="000000"/>
                      </a:solidFill>
                      <a:miter lim="400000"/>
                    </a:lnB>
                    <a:solidFill>
                      <a:srgbClr val="E3E4E4"/>
                    </a:solidFill>
                  </a:tcPr>
                </a:tc>
                <a:tc>
                  <a:txBody>
                    <a:bodyPr/>
                    <a:lstStyle/>
                    <a:p>
                      <a:pPr algn="l" defTabSz="457200">
                        <a:defRPr sz="1800">
                          <a:solidFill>
                            <a:srgbClr val="000000"/>
                          </a:solidFill>
                        </a:defRPr>
                      </a:pPr>
                      <a:r>
                        <a:rPr sz="1900"/>
                        <a:t>44/50</a:t>
                      </a:r>
                    </a:p>
                  </a:txBody>
                  <a:tcPr marL="50800" marR="50800" marT="50800" marB="50800" horzOverflow="overflow">
                    <a:lnL w="6350">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3"/>
                  </a:ext>
                </a:extLst>
              </a:tr>
              <a:tr h="402630">
                <a:tc>
                  <a:txBody>
                    <a:bodyPr/>
                    <a:lstStyle/>
                    <a:p>
                      <a:pPr defTabSz="457200">
                        <a:defRPr sz="1800">
                          <a:solidFill>
                            <a:srgbClr val="000000"/>
                          </a:solidFill>
                        </a:defRPr>
                      </a:pPr>
                      <a:r>
                        <a:rPr sz="1900" b="1"/>
                        <a:t>1%</a:t>
                      </a:r>
                    </a:p>
                  </a:txBody>
                  <a:tcPr marL="50800" marR="50800" marT="50800" marB="50800" horzOverflow="overflow">
                    <a:lnL w="3175">
                      <a:solidFill>
                        <a:srgbClr val="000000"/>
                      </a:solidFill>
                      <a:miter lim="400000"/>
                    </a:lnL>
                    <a:lnR w="6350">
                      <a:solidFill>
                        <a:srgbClr val="000000"/>
                      </a:solidFill>
                      <a:miter lim="400000"/>
                    </a:lnR>
                    <a:lnT w="3175">
                      <a:solidFill>
                        <a:srgbClr val="000000"/>
                      </a:solidFill>
                      <a:miter lim="400000"/>
                    </a:lnT>
                    <a:lnB w="3175">
                      <a:solidFill>
                        <a:srgbClr val="000000"/>
                      </a:solidFill>
                      <a:miter lim="400000"/>
                    </a:lnB>
                    <a:blipFill rotWithShape="1">
                      <a:blip r:embed="rId3"/>
                      <a:srcRect/>
                      <a:tile tx="0" ty="0" sx="100000" sy="100000" flip="none" algn="tl"/>
                    </a:blipFill>
                  </a:tcPr>
                </a:tc>
                <a:tc>
                  <a:txBody>
                    <a:bodyPr/>
                    <a:lstStyle/>
                    <a:p>
                      <a:pPr algn="l" defTabSz="457200">
                        <a:defRPr sz="1800">
                          <a:solidFill>
                            <a:srgbClr val="000000"/>
                          </a:solidFill>
                        </a:defRPr>
                      </a:pPr>
                      <a:r>
                        <a:rPr sz="1900"/>
                        <a:t>38/50</a:t>
                      </a:r>
                    </a:p>
                  </a:txBody>
                  <a:tcPr marL="50800" marR="50800" marT="50800" marB="50800" horzOverflow="overflow">
                    <a:lnL w="6350">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blipFill rotWithShape="1">
                      <a:blip r:embed="rId3"/>
                      <a:srcRect/>
                      <a:tile tx="0" ty="0" sx="100000" sy="100000" flip="none" algn="tl"/>
                    </a:blipFill>
                  </a:tcPr>
                </a:tc>
                <a:extLst>
                  <a:ext uri="{0D108BD9-81ED-4DB2-BD59-A6C34878D82A}">
                    <a16:rowId xmlns:a16="http://schemas.microsoft.com/office/drawing/2014/main" val="10004"/>
                  </a:ext>
                </a:extLst>
              </a:tr>
            </a:tbl>
          </a:graphicData>
        </a:graphic>
      </p:graphicFrame>
      <p:sp>
        <p:nvSpPr>
          <p:cNvPr id="198" name="breast cancer has more long genes broken than mesothelioma"/>
          <p:cNvSpPr txBox="1"/>
          <p:nvPr/>
        </p:nvSpPr>
        <p:spPr>
          <a:xfrm>
            <a:off x="7182467" y="5535418"/>
            <a:ext cx="4820532" cy="854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a:lvl1pPr>
          </a:lstStyle>
          <a:p>
            <a:r>
              <a:t>breast cancer has more long genes broken than mesothelioma</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genome.png" descr="genome.png"/>
          <p:cNvPicPr>
            <a:picLocks noGrp="1" noChangeAspect="1"/>
          </p:cNvPicPr>
          <p:nvPr>
            <p:ph type="pic" idx="13"/>
          </p:nvPr>
        </p:nvPicPr>
        <p:blipFill>
          <a:blip r:embed="rId2"/>
          <a:srcRect t="3908" b="21530"/>
          <a:stretch>
            <a:fillRect/>
          </a:stretch>
        </p:blipFill>
        <p:spPr>
          <a:xfrm>
            <a:off x="0" y="0"/>
            <a:ext cx="13004800" cy="7594600"/>
          </a:xfrm>
          <a:prstGeom prst="rect">
            <a:avLst/>
          </a:prstGeom>
        </p:spPr>
      </p:pic>
      <p:sp>
        <p:nvSpPr>
          <p:cNvPr id="201" name="Microhomology Plot Mesothelioma"/>
          <p:cNvSpPr txBox="1">
            <a:spLocks noGrp="1"/>
          </p:cNvSpPr>
          <p:nvPr>
            <p:ph type="title"/>
          </p:nvPr>
        </p:nvSpPr>
        <p:spPr>
          <a:prstGeom prst="rect">
            <a:avLst/>
          </a:prstGeom>
        </p:spPr>
        <p:txBody>
          <a:bodyPr/>
          <a:lstStyle/>
          <a:p>
            <a:r>
              <a:t>Microhomology Plot Mesothelioma</a:t>
            </a:r>
          </a:p>
        </p:txBody>
      </p:sp>
      <p:sp>
        <p:nvSpPr>
          <p:cNvPr id="202" name="Text"/>
          <p:cNvSpPr txBox="1"/>
          <p:nvPr/>
        </p:nvSpPr>
        <p:spPr>
          <a:xfrm>
            <a:off x="2565400" y="761999"/>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sp>
        <p:nvSpPr>
          <p:cNvPr id="203" name="Microhomology Plot…"/>
          <p:cNvSpPr txBox="1"/>
          <p:nvPr/>
        </p:nvSpPr>
        <p:spPr>
          <a:xfrm>
            <a:off x="6697133" y="7835963"/>
            <a:ext cx="5791201"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defRPr sz="4200"/>
            </a:pPr>
            <a:r>
              <a:t>Microhomology Plot</a:t>
            </a:r>
          </a:p>
          <a:p>
            <a:pPr algn="l">
              <a:defRPr sz="4200"/>
            </a:pPr>
            <a:r>
              <a:t>Breast Cancer</a:t>
            </a:r>
          </a:p>
        </p:txBody>
      </p:sp>
      <p:sp>
        <p:nvSpPr>
          <p:cNvPr id="204" name="Text"/>
          <p:cNvSpPr txBox="1"/>
          <p:nvPr/>
        </p:nvSpPr>
        <p:spPr>
          <a:xfrm>
            <a:off x="4876800" y="766233"/>
            <a:ext cx="1905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pic>
        <p:nvPicPr>
          <p:cNvPr id="205" name="page29image40750960.jpg" descr="page29image40750960.jpg"/>
          <p:cNvPicPr>
            <a:picLocks noChangeAspect="1"/>
          </p:cNvPicPr>
          <p:nvPr/>
        </p:nvPicPr>
        <p:blipFill>
          <a:blip r:embed="rId3"/>
          <a:stretch>
            <a:fillRect/>
          </a:stretch>
        </p:blipFill>
        <p:spPr>
          <a:xfrm>
            <a:off x="-308860" y="937763"/>
            <a:ext cx="6902468" cy="5176851"/>
          </a:xfrm>
          <a:prstGeom prst="rect">
            <a:avLst/>
          </a:prstGeom>
          <a:ln w="12700">
            <a:miter lim="400000"/>
          </a:ln>
        </p:spPr>
      </p:pic>
      <p:pic>
        <p:nvPicPr>
          <p:cNvPr id="206" name="page30image40840784.jpg" descr="page30image40840784.jpg"/>
          <p:cNvPicPr>
            <a:picLocks noChangeAspect="1"/>
          </p:cNvPicPr>
          <p:nvPr/>
        </p:nvPicPr>
        <p:blipFill>
          <a:blip r:embed="rId4"/>
          <a:stretch>
            <a:fillRect/>
          </a:stretch>
        </p:blipFill>
        <p:spPr>
          <a:xfrm>
            <a:off x="6377732" y="937763"/>
            <a:ext cx="6902468" cy="517685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o be continued…?”"/>
          <p:cNvSpPr txBox="1">
            <a:spLocks noGrp="1"/>
          </p:cNvSpPr>
          <p:nvPr>
            <p:ph type="body" idx="14"/>
          </p:nvPr>
        </p:nvSpPr>
        <p:spPr>
          <a:xfrm>
            <a:off x="1270000" y="1028700"/>
            <a:ext cx="10464800" cy="711200"/>
          </a:xfrm>
          <a:prstGeom prst="rect">
            <a:avLst/>
          </a:prstGeom>
        </p:spPr>
        <p:txBody>
          <a:bodyPr/>
          <a:lstStyle/>
          <a:p>
            <a:r>
              <a:t>“to be continued…?”</a:t>
            </a:r>
          </a:p>
        </p:txBody>
      </p:sp>
      <p:pic>
        <p:nvPicPr>
          <p:cNvPr id="209" name="Screen Shot 2019-07-16 at 3.42.44 pm.png" descr="Screen Shot 2019-07-16 at 3.42.44 pm.png"/>
          <p:cNvPicPr>
            <a:picLocks noChangeAspect="1"/>
          </p:cNvPicPr>
          <p:nvPr/>
        </p:nvPicPr>
        <p:blipFill>
          <a:blip r:embed="rId2"/>
          <a:stretch>
            <a:fillRect/>
          </a:stretch>
        </p:blipFill>
        <p:spPr>
          <a:xfrm>
            <a:off x="1886798" y="1869665"/>
            <a:ext cx="9231204" cy="6014270"/>
          </a:xfrm>
          <a:prstGeom prst="rect">
            <a:avLst/>
          </a:prstGeom>
          <a:ln w="12700">
            <a:miter lim="400000"/>
          </a:ln>
        </p:spPr>
      </p:pic>
      <p:sp>
        <p:nvSpPr>
          <p:cNvPr id="210" name="GUI made to interface with parseDCC"/>
          <p:cNvSpPr txBox="1"/>
          <p:nvPr/>
        </p:nvSpPr>
        <p:spPr>
          <a:xfrm>
            <a:off x="7014978" y="8013699"/>
            <a:ext cx="4105644" cy="386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900"/>
            </a:lvl1pPr>
          </a:lstStyle>
          <a:p>
            <a:r>
              <a:t>GUI made to interface with parseDCC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maxresdefault.jpg" descr="maxresdefault.jpg"/>
          <p:cNvPicPr>
            <a:picLocks noGrp="1" noChangeAspect="1"/>
          </p:cNvPicPr>
          <p:nvPr>
            <p:ph type="pic" idx="13"/>
          </p:nvPr>
        </p:nvPicPr>
        <p:blipFill>
          <a:blip r:embed="rId2"/>
          <a:srcRect l="29211" t="18751" r="37454" b="11423"/>
          <a:stretch>
            <a:fillRect/>
          </a:stretch>
        </p:blipFill>
        <p:spPr>
          <a:xfrm>
            <a:off x="9220199" y="4622800"/>
            <a:ext cx="3276601" cy="3860800"/>
          </a:xfrm>
          <a:prstGeom prst="rect">
            <a:avLst/>
          </a:prstGeom>
        </p:spPr>
      </p:pic>
      <p:pic>
        <p:nvPicPr>
          <p:cNvPr id="213" name="fullsizeoutput_610.jpeg" descr="fullsizeoutput_610.jpeg"/>
          <p:cNvPicPr>
            <a:picLocks noGrp="1" noChangeAspect="1"/>
          </p:cNvPicPr>
          <p:nvPr>
            <p:ph type="pic" idx="14"/>
          </p:nvPr>
        </p:nvPicPr>
        <p:blipFill>
          <a:blip r:embed="rId3"/>
          <a:srcRect l="6444" r="3000"/>
          <a:stretch>
            <a:fillRect/>
          </a:stretch>
        </p:blipFill>
        <p:spPr>
          <a:xfrm>
            <a:off x="9220200" y="508000"/>
            <a:ext cx="3276601" cy="3797300"/>
          </a:xfrm>
          <a:prstGeom prst="rect">
            <a:avLst/>
          </a:prstGeom>
        </p:spPr>
      </p:pic>
      <p:pic>
        <p:nvPicPr>
          <p:cNvPr id="214" name="genome.png" descr="genome.png"/>
          <p:cNvPicPr>
            <a:picLocks noGrp="1" noChangeAspect="1"/>
          </p:cNvPicPr>
          <p:nvPr>
            <p:ph type="pic" idx="15"/>
          </p:nvPr>
        </p:nvPicPr>
        <p:blipFill>
          <a:blip r:embed="rId4"/>
          <a:srcRect l="8905" r="8905"/>
          <a:stretch>
            <a:fillRect/>
          </a:stretch>
        </p:blipFill>
        <p:spPr>
          <a:xfrm>
            <a:off x="520700" y="508000"/>
            <a:ext cx="8369300" cy="7975600"/>
          </a:xfrm>
          <a:prstGeom prst="rect">
            <a:avLst/>
          </a:prstGeom>
        </p:spPr>
      </p:pic>
      <p:sp>
        <p:nvSpPr>
          <p:cNvPr id="215" name="Thank you for Listening!"/>
          <p:cNvSpPr txBox="1"/>
          <p:nvPr/>
        </p:nvSpPr>
        <p:spPr>
          <a:xfrm>
            <a:off x="1131252" y="2137311"/>
            <a:ext cx="7148196" cy="857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i="1">
                <a:latin typeface="Helvetica Neue Medium"/>
                <a:ea typeface="Helvetica Neue Medium"/>
                <a:cs typeface="Helvetica Neue Medium"/>
                <a:sym typeface="Helvetica Neue Medium"/>
              </a:defRPr>
            </a:lvl1pPr>
          </a:lstStyle>
          <a:p>
            <a:r>
              <a:t>Thank you for Listening!</a:t>
            </a:r>
          </a:p>
        </p:txBody>
      </p:sp>
      <p:sp>
        <p:nvSpPr>
          <p:cNvPr id="216" name="If you have further questions or need something programmed, feel free to contact me at my UQ email address or number:"/>
          <p:cNvSpPr txBox="1"/>
          <p:nvPr/>
        </p:nvSpPr>
        <p:spPr>
          <a:xfrm>
            <a:off x="1067719" y="3715030"/>
            <a:ext cx="7275262" cy="2323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If you have further questions or need something programmed, feel free to contact me at my UQ email address or number:</a:t>
            </a:r>
          </a:p>
        </p:txBody>
      </p:sp>
      <p:sp>
        <p:nvSpPr>
          <p:cNvPr id="217" name="H.Bultitude@uq.net.au…"/>
          <p:cNvSpPr txBox="1"/>
          <p:nvPr/>
        </p:nvSpPr>
        <p:spPr>
          <a:xfrm>
            <a:off x="2377973" y="6128030"/>
            <a:ext cx="4654754" cy="1205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u="sng">
                <a:hlinkClick r:id="rId5"/>
              </a:rPr>
              <a:t>H.Bultitude@uq.net.au</a:t>
            </a:r>
          </a:p>
          <a:p>
            <a:r>
              <a:t>0432 832 796</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tructural Variant"/>
          <p:cNvSpPr txBox="1">
            <a:spLocks noGrp="1"/>
          </p:cNvSpPr>
          <p:nvPr>
            <p:ph type="title"/>
          </p:nvPr>
        </p:nvSpPr>
        <p:spPr>
          <a:xfrm>
            <a:off x="656166" y="1711787"/>
            <a:ext cx="7342387" cy="1276947"/>
          </a:xfrm>
          <a:prstGeom prst="rect">
            <a:avLst/>
          </a:prstGeom>
        </p:spPr>
        <p:txBody>
          <a:bodyPr anchor="b"/>
          <a:lstStyle>
            <a:lvl1pPr>
              <a:defRPr sz="7500">
                <a:latin typeface="Bodoni SvtyTwo ITC TT-Bold"/>
                <a:ea typeface="Bodoni SvtyTwo ITC TT-Bold"/>
                <a:cs typeface="Bodoni SvtyTwo ITC TT-Bold"/>
                <a:sym typeface="Bodoni SvtyTwo ITC TT-Bold"/>
              </a:defRPr>
            </a:lvl1pPr>
          </a:lstStyle>
          <a:p>
            <a:r>
              <a:t>Structural Variant</a:t>
            </a:r>
          </a:p>
        </p:txBody>
      </p:sp>
      <p:sp>
        <p:nvSpPr>
          <p:cNvPr id="132" name="noun"/>
          <p:cNvSpPr txBox="1"/>
          <p:nvPr/>
        </p:nvSpPr>
        <p:spPr>
          <a:xfrm>
            <a:off x="656166" y="2244427"/>
            <a:ext cx="7342387" cy="12769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pPr lvl="2" algn="l">
              <a:defRPr sz="5000">
                <a:latin typeface="Bodoni SvtyTwo ITC TT-BookIta"/>
                <a:ea typeface="Bodoni SvtyTwo ITC TT-BookIta"/>
                <a:cs typeface="Bodoni SvtyTwo ITC TT-BookIta"/>
                <a:sym typeface="Bodoni SvtyTwo ITC TT-BookIta"/>
              </a:defRPr>
            </a:pPr>
            <a:r>
              <a:t>noun</a:t>
            </a:r>
          </a:p>
        </p:txBody>
      </p:sp>
      <p:sp>
        <p:nvSpPr>
          <p:cNvPr id="133" name="ˈstrʌkʧərəl ˈveərɪənt"/>
          <p:cNvSpPr txBox="1"/>
          <p:nvPr/>
        </p:nvSpPr>
        <p:spPr>
          <a:xfrm>
            <a:off x="4145034" y="2816023"/>
            <a:ext cx="3719498" cy="1234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a:solidFill>
                  <a:srgbClr val="373737"/>
                </a:solidFill>
                <a:latin typeface="Bodoni SvtyTwo ITC TT-Book"/>
                <a:ea typeface="Bodoni SvtyTwo ITC TT-Book"/>
                <a:cs typeface="Bodoni SvtyTwo ITC TT-Book"/>
                <a:sym typeface="Bodoni SvtyTwo ITC TT-Book"/>
              </a:defRPr>
            </a:pPr>
            <a:r>
              <a:t>ˈstrʌkʧərəl ˈveərɪənt</a:t>
            </a:r>
            <a:r>
              <a:rPr>
                <a:solidFill>
                  <a:srgbClr val="808080"/>
                </a:solidFill>
                <a:latin typeface="Bodoni SvtyTwo ITC TT-Bold"/>
                <a:ea typeface="Bodoni SvtyTwo ITC TT-Bold"/>
                <a:cs typeface="Bodoni SvtyTwo ITC TT-Bold"/>
                <a:sym typeface="Bodoni SvtyTwo ITC TT-Bold"/>
              </a:rPr>
              <a:t> </a:t>
            </a:r>
          </a:p>
        </p:txBody>
      </p:sp>
      <p:sp>
        <p:nvSpPr>
          <p:cNvPr id="134" name="Line"/>
          <p:cNvSpPr/>
          <p:nvPr/>
        </p:nvSpPr>
        <p:spPr>
          <a:xfrm>
            <a:off x="704519" y="3733800"/>
            <a:ext cx="7245681" cy="0"/>
          </a:xfrm>
          <a:prstGeom prst="line">
            <a:avLst/>
          </a:prstGeom>
          <a:ln w="12700">
            <a:solidFill>
              <a:srgbClr val="ABABAB"/>
            </a:solidFill>
            <a:miter lim="400000"/>
          </a:ln>
        </p:spPr>
        <p:txBody>
          <a:bodyPr lIns="50800" tIns="50800" rIns="50800" bIns="50800" anchor="ctr"/>
          <a:lstStyle/>
          <a:p>
            <a:endParaRPr/>
          </a:p>
        </p:txBody>
      </p:sp>
      <p:sp>
        <p:nvSpPr>
          <p:cNvPr id="135" name="A substantial change of the DNA structure, anywhere from 50 base pairs changes or greater. These involve deletions, insertions, inversion, and either interspersed or tandem duplications of DNA, accounting for 1% of total genomic variation, 10x more than SNPs"/>
          <p:cNvSpPr txBox="1"/>
          <p:nvPr/>
        </p:nvSpPr>
        <p:spPr>
          <a:xfrm>
            <a:off x="654050" y="4008677"/>
            <a:ext cx="11696700" cy="2588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200">
                <a:latin typeface="Bodoni SvtyTwo ITC TT-Book"/>
                <a:ea typeface="Bodoni SvtyTwo ITC TT-Book"/>
                <a:cs typeface="Bodoni SvtyTwo ITC TT-Book"/>
                <a:sym typeface="Bodoni SvtyTwo ITC TT-Book"/>
              </a:defRPr>
            </a:pPr>
            <a:r>
              <a:rPr dirty="0"/>
              <a:t>A substantial change of the DNA structure, anywhere from 50 base pairs changes or greater. These involve deletions, insertions, inversion, and either interspersed or tandem duplications of DNA, accounting for 1% of total genomic variation, 10x more than SNPs</a:t>
            </a:r>
            <a:r>
              <a:rPr dirty="0">
                <a:latin typeface="Bodoni SvtyTwo ITC TT-BookIta"/>
                <a:ea typeface="Bodoni SvtyTwo ITC TT-BookIta"/>
                <a:cs typeface="Bodoni SvtyTwo ITC TT-BookIta"/>
                <a:sym typeface="Bodoni SvtyTwo ITC TT-BookIta"/>
              </a:rPr>
              <a:t> </a:t>
            </a:r>
            <a:br>
              <a:rPr dirty="0">
                <a:latin typeface="Bodoni SvtyTwo ITC TT-BookIta"/>
                <a:ea typeface="Bodoni SvtyTwo ITC TT-BookIta"/>
                <a:cs typeface="Bodoni SvtyTwo ITC TT-BookIta"/>
                <a:sym typeface="Bodoni SvtyTwo ITC TT-BookIta"/>
              </a:rPr>
            </a:br>
            <a:endParaRPr dirty="0">
              <a:latin typeface="Bodoni SvtyTwo ITC TT-BookIta"/>
              <a:ea typeface="Bodoni SvtyTwo ITC TT-BookIta"/>
              <a:cs typeface="Bodoni SvtyTwo ITC TT-BookIta"/>
              <a:sym typeface="Bodoni SvtyTwo ITC TT-BookIta"/>
            </a:endParaRPr>
          </a:p>
        </p:txBody>
      </p:sp>
      <p:sp>
        <p:nvSpPr>
          <p:cNvPr id="136" name="(Alkan et al., 2011), (Tattini et al., 2015)."/>
          <p:cNvSpPr txBox="1"/>
          <p:nvPr/>
        </p:nvSpPr>
        <p:spPr>
          <a:xfrm>
            <a:off x="5830840" y="6232533"/>
            <a:ext cx="6558586" cy="607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just" defTabSz="457200">
              <a:defRPr sz="3200">
                <a:latin typeface="Bodoni SvtyTwo ITC TT-Book"/>
                <a:ea typeface="Bodoni SvtyTwo ITC TT-Book"/>
                <a:cs typeface="Bodoni SvtyTwo ITC TT-Book"/>
                <a:sym typeface="Bodoni SvtyTwo ITC TT-Book"/>
              </a:defRPr>
            </a:pPr>
            <a:r>
              <a:rPr>
                <a:latin typeface="Bodoni SvtyTwo ITC TT-BookIta"/>
                <a:ea typeface="Bodoni SvtyTwo ITC TT-BookIta"/>
                <a:cs typeface="Bodoni SvtyTwo ITC TT-BookIta"/>
                <a:sym typeface="Bodoni SvtyTwo ITC TT-BookIta"/>
              </a:rPr>
              <a:t>(Alkan et al., 2011), (Tattini et al., 2015)</a:t>
            </a:r>
            <a:r>
              <a: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agile Site"/>
          <p:cNvSpPr txBox="1">
            <a:spLocks noGrp="1"/>
          </p:cNvSpPr>
          <p:nvPr>
            <p:ph type="title"/>
          </p:nvPr>
        </p:nvSpPr>
        <p:spPr>
          <a:xfrm>
            <a:off x="656166" y="1711787"/>
            <a:ext cx="7342387" cy="1276947"/>
          </a:xfrm>
          <a:prstGeom prst="rect">
            <a:avLst/>
          </a:prstGeom>
        </p:spPr>
        <p:txBody>
          <a:bodyPr anchor="b"/>
          <a:lstStyle>
            <a:lvl1pPr>
              <a:defRPr sz="7500">
                <a:latin typeface="Bodoni SvtyTwo ITC TT-Bold"/>
                <a:ea typeface="Bodoni SvtyTwo ITC TT-Bold"/>
                <a:cs typeface="Bodoni SvtyTwo ITC TT-Bold"/>
                <a:sym typeface="Bodoni SvtyTwo ITC TT-Bold"/>
              </a:defRPr>
            </a:lvl1pPr>
          </a:lstStyle>
          <a:p>
            <a:r>
              <a:t>Fragile Site</a:t>
            </a:r>
          </a:p>
        </p:txBody>
      </p:sp>
      <p:sp>
        <p:nvSpPr>
          <p:cNvPr id="139" name="noun"/>
          <p:cNvSpPr txBox="1"/>
          <p:nvPr/>
        </p:nvSpPr>
        <p:spPr>
          <a:xfrm>
            <a:off x="656166" y="2244427"/>
            <a:ext cx="7342387" cy="12769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pPr lvl="2" algn="l">
              <a:defRPr sz="5000">
                <a:latin typeface="Bodoni SvtyTwo ITC TT-BookIta"/>
                <a:ea typeface="Bodoni SvtyTwo ITC TT-BookIta"/>
                <a:cs typeface="Bodoni SvtyTwo ITC TT-BookIta"/>
                <a:sym typeface="Bodoni SvtyTwo ITC TT-BookIta"/>
              </a:defRPr>
            </a:pPr>
            <a:r>
              <a:t>noun</a:t>
            </a:r>
          </a:p>
        </p:txBody>
      </p:sp>
      <p:sp>
        <p:nvSpPr>
          <p:cNvPr id="140" name="Line"/>
          <p:cNvSpPr/>
          <p:nvPr/>
        </p:nvSpPr>
        <p:spPr>
          <a:xfrm>
            <a:off x="704519" y="3733800"/>
            <a:ext cx="7245681" cy="0"/>
          </a:xfrm>
          <a:prstGeom prst="line">
            <a:avLst/>
          </a:prstGeom>
          <a:ln w="12700">
            <a:solidFill>
              <a:srgbClr val="ABABAB"/>
            </a:solidFill>
            <a:miter lim="400000"/>
          </a:ln>
        </p:spPr>
        <p:txBody>
          <a:bodyPr lIns="50800" tIns="50800" rIns="50800" bIns="50800" anchor="ctr"/>
          <a:lstStyle/>
          <a:p>
            <a:endParaRPr/>
          </a:p>
        </p:txBody>
      </p:sp>
      <p:sp>
        <p:nvSpPr>
          <p:cNvPr id="141" name="An area of DNA where there is a high density of breakpoints, where DNA is likely to form gaps when during times of replication stress when in  metaphase of cell division, often involving long genes or areas of extensive nucleotide repetition"/>
          <p:cNvSpPr txBox="1"/>
          <p:nvPr/>
        </p:nvSpPr>
        <p:spPr>
          <a:xfrm>
            <a:off x="654050" y="4003394"/>
            <a:ext cx="11696700" cy="2599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200">
                <a:latin typeface="Bodoni SvtyTwo ITC TT-Book"/>
                <a:ea typeface="Bodoni SvtyTwo ITC TT-Book"/>
                <a:cs typeface="Bodoni SvtyTwo ITC TT-Book"/>
                <a:sym typeface="Bodoni SvtyTwo ITC TT-Book"/>
              </a:defRPr>
            </a:pPr>
            <a:r>
              <a:rPr dirty="0"/>
              <a:t>An area of DNA where there is a high density of breakpoints, where DNA is likely to form gaps when during times of replication stress when in  metaphase of cell division</a:t>
            </a:r>
            <a:r>
              <a:rPr dirty="0">
                <a:latin typeface="Bodoni SvtyTwo ITC TT-BookIta"/>
                <a:ea typeface="Bodoni SvtyTwo ITC TT-BookIta"/>
                <a:cs typeface="Bodoni SvtyTwo ITC TT-BookIta"/>
                <a:sym typeface="Bodoni SvtyTwo ITC TT-BookIta"/>
              </a:rPr>
              <a:t>, </a:t>
            </a:r>
            <a:r>
              <a:rPr dirty="0"/>
              <a:t>often involving long genes or areas of extensive nucleotide repetition</a:t>
            </a:r>
            <a:br>
              <a:rPr dirty="0">
                <a:latin typeface="Bodoni SvtyTwo ITC TT-BookIta"/>
                <a:ea typeface="Bodoni SvtyTwo ITC TT-BookIta"/>
                <a:cs typeface="Bodoni SvtyTwo ITC TT-BookIta"/>
                <a:sym typeface="Bodoni SvtyTwo ITC TT-BookIta"/>
              </a:rPr>
            </a:br>
            <a:endParaRPr dirty="0">
              <a:latin typeface="Bodoni SvtyTwo ITC TT-BookIta"/>
              <a:ea typeface="Bodoni SvtyTwo ITC TT-BookIta"/>
              <a:cs typeface="Bodoni SvtyTwo ITC TT-BookIta"/>
              <a:sym typeface="Bodoni SvtyTwo ITC TT-BookIta"/>
            </a:endParaRPr>
          </a:p>
        </p:txBody>
      </p:sp>
      <p:sp>
        <p:nvSpPr>
          <p:cNvPr id="142" name="ˈfræʤaɪl saɪt"/>
          <p:cNvSpPr txBox="1"/>
          <p:nvPr/>
        </p:nvSpPr>
        <p:spPr>
          <a:xfrm>
            <a:off x="5671776" y="2786045"/>
            <a:ext cx="2426163" cy="672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a:solidFill>
                  <a:srgbClr val="373737"/>
                </a:solidFill>
                <a:latin typeface="Bodoni SvtyTwo ITC TT-Book"/>
                <a:ea typeface="Bodoni SvtyTwo ITC TT-Book"/>
                <a:cs typeface="Bodoni SvtyTwo ITC TT-Book"/>
                <a:sym typeface="Bodoni SvtyTwo ITC TT-Book"/>
              </a:defRPr>
            </a:pPr>
            <a:r>
              <a:t>ˈfræʤaɪl saɪt</a:t>
            </a:r>
            <a:r>
              <a:rPr b="1">
                <a:solidFill>
                  <a:srgbClr val="808080"/>
                </a:solidFill>
                <a:latin typeface="Helvetica"/>
                <a:ea typeface="Helvetica"/>
                <a:cs typeface="Helvetica"/>
                <a:sym typeface="Helvetica"/>
              </a:rPr>
              <a:t> </a:t>
            </a:r>
          </a:p>
        </p:txBody>
      </p:sp>
      <p:sp>
        <p:nvSpPr>
          <p:cNvPr id="143" name="(Ma et al., 2012) (Feng et al., 2017)"/>
          <p:cNvSpPr txBox="1"/>
          <p:nvPr/>
        </p:nvSpPr>
        <p:spPr>
          <a:xfrm>
            <a:off x="6738873" y="6220883"/>
            <a:ext cx="5623053"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3200">
                <a:latin typeface="Bodoni SvtyTwo ITC TT-BookIta"/>
                <a:ea typeface="Bodoni SvtyTwo ITC TT-BookIta"/>
                <a:cs typeface="Bodoni SvtyTwo ITC TT-BookIta"/>
                <a:sym typeface="Bodoni SvtyTwo ITC TT-BookIta"/>
              </a:defRPr>
            </a:lvl1pPr>
          </a:lstStyle>
          <a:p>
            <a:pPr>
              <a:defRPr>
                <a:latin typeface="Bodoni SvtyTwo ITC TT-Book"/>
                <a:ea typeface="Bodoni SvtyTwo ITC TT-Book"/>
                <a:cs typeface="Bodoni SvtyTwo ITC TT-Book"/>
                <a:sym typeface="Bodoni SvtyTwo ITC TT-Book"/>
              </a:defRPr>
            </a:pPr>
            <a:r>
              <a:rPr>
                <a:latin typeface="Bodoni SvtyTwo ITC TT-BookIta"/>
                <a:ea typeface="Bodoni SvtyTwo ITC TT-BookIta"/>
                <a:cs typeface="Bodoni SvtyTwo ITC TT-BookIta"/>
                <a:sym typeface="Bodoni SvtyTwo ITC TT-BookIta"/>
              </a:rPr>
              <a:t>(Ma et al., 2012) (Feng et al., 2017)</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
          <p:cNvSpPr txBox="1"/>
          <p:nvPr/>
        </p:nvSpPr>
        <p:spPr>
          <a:xfrm>
            <a:off x="6451071" y="3478981"/>
            <a:ext cx="102657" cy="2795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500"/>
            </a:lvl1pPr>
          </a:lstStyle>
          <a:p>
            <a:endParaRPr dirty="0"/>
          </a:p>
        </p:txBody>
      </p:sp>
      <p:sp>
        <p:nvSpPr>
          <p:cNvPr id="146" name="Lets zoom in on our DNA"/>
          <p:cNvSpPr txBox="1"/>
          <p:nvPr/>
        </p:nvSpPr>
        <p:spPr>
          <a:xfrm>
            <a:off x="3513378" y="6439027"/>
            <a:ext cx="5978044"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4800">
                <a:latin typeface="Bodoni SvtyTwo ITC TT-Book"/>
                <a:ea typeface="Bodoni SvtyTwo ITC TT-Book"/>
                <a:cs typeface="Bodoni SvtyTwo ITC TT-Book"/>
                <a:sym typeface="Bodoni SvtyTwo ITC TT-Book"/>
              </a:defRPr>
            </a:lvl1pPr>
          </a:lstStyle>
          <a:p>
            <a:r>
              <a:t>Lets zoom in on our DNA</a:t>
            </a:r>
          </a:p>
        </p:txBody>
      </p:sp>
      <p:pic>
        <p:nvPicPr>
          <p:cNvPr id="3" name="Picture 2">
            <a:extLst>
              <a:ext uri="{FF2B5EF4-FFF2-40B4-BE49-F238E27FC236}">
                <a16:creationId xmlns:a16="http://schemas.microsoft.com/office/drawing/2014/main" id="{41CA58D9-21A1-804F-970A-368958A54858}"/>
              </a:ext>
            </a:extLst>
          </p:cNvPr>
          <p:cNvPicPr>
            <a:picLocks noChangeAspect="1"/>
          </p:cNvPicPr>
          <p:nvPr/>
        </p:nvPicPr>
        <p:blipFill>
          <a:blip r:embed="rId2"/>
          <a:stretch>
            <a:fillRect/>
          </a:stretch>
        </p:blipFill>
        <p:spPr>
          <a:xfrm>
            <a:off x="5130271" y="3549649"/>
            <a:ext cx="2641600" cy="26543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p:cNvSpPr/>
          <p:nvPr/>
        </p:nvSpPr>
        <p:spPr>
          <a:xfrm>
            <a:off x="245533" y="4488755"/>
            <a:ext cx="12513734" cy="248312"/>
          </a:xfrm>
          <a:prstGeom prst="rect">
            <a:avLst/>
          </a:prstGeom>
          <a:gradFill>
            <a:gsLst>
              <a:gs pos="0">
                <a:srgbClr val="FF3F5D"/>
              </a:gs>
              <a:gs pos="61351">
                <a:srgbClr val="809FAB"/>
              </a:gs>
              <a:gs pos="100000">
                <a:srgbClr val="00FFF9"/>
              </a:gs>
            </a:gsLst>
          </a:gradFill>
          <a:ln w="12700">
            <a:miter lim="400000"/>
          </a:ln>
        </p:spPr>
        <p:txBody>
          <a:bodyPr lIns="50800" tIns="50800" rIns="50800" bIns="50800" anchor="ctr"/>
          <a:lstStyle/>
          <a:p>
            <a:pPr>
              <a:defRPr>
                <a:solidFill>
                  <a:srgbClr val="FF7477"/>
                </a:solidFill>
              </a:defRPr>
            </a:pPr>
            <a:endParaRPr/>
          </a:p>
        </p:txBody>
      </p:sp>
      <p:sp>
        <p:nvSpPr>
          <p:cNvPr id="149" name="Rectangle"/>
          <p:cNvSpPr/>
          <p:nvPr/>
        </p:nvSpPr>
        <p:spPr>
          <a:xfrm>
            <a:off x="245533" y="5016532"/>
            <a:ext cx="12513734" cy="248313"/>
          </a:xfrm>
          <a:prstGeom prst="rect">
            <a:avLst/>
          </a:prstGeom>
          <a:gradFill>
            <a:gsLst>
              <a:gs pos="0">
                <a:srgbClr val="FF3F5D"/>
              </a:gs>
              <a:gs pos="61351">
                <a:srgbClr val="809FAB"/>
              </a:gs>
              <a:gs pos="100000">
                <a:srgbClr val="00FFF9"/>
              </a:gs>
            </a:gsLst>
          </a:gradFill>
          <a:ln w="12700">
            <a:miter lim="400000"/>
          </a:ln>
        </p:spPr>
        <p:txBody>
          <a:bodyPr lIns="50800" tIns="50800" rIns="50800" bIns="50800" anchor="ctr"/>
          <a:lstStyle/>
          <a:p>
            <a:pPr>
              <a:defRPr>
                <a:solidFill>
                  <a:srgbClr val="FF7477"/>
                </a:solidFill>
              </a:defRPr>
            </a:pPr>
            <a:endParaRPr/>
          </a:p>
        </p:txBody>
      </p:sp>
      <p:sp>
        <p:nvSpPr>
          <p:cNvPr id="150" name="DNA"/>
          <p:cNvSpPr txBox="1"/>
          <p:nvPr/>
        </p:nvSpPr>
        <p:spPr>
          <a:xfrm>
            <a:off x="175573" y="3892830"/>
            <a:ext cx="1037388" cy="647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DNA</a:t>
            </a:r>
          </a:p>
        </p:txBody>
      </p:sp>
      <p:sp>
        <p:nvSpPr>
          <p:cNvPr id="151" name="1. DNA separates"/>
          <p:cNvSpPr txBox="1"/>
          <p:nvPr/>
        </p:nvSpPr>
        <p:spPr>
          <a:xfrm>
            <a:off x="9298356" y="79714"/>
            <a:ext cx="3603651"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 DNA separates</a:t>
            </a:r>
          </a:p>
        </p:txBody>
      </p:sp>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withEffect">
                                  <p:stCondLst>
                                    <p:cond delay="0"/>
                                  </p:stCondLst>
                                  <p:childTnLst>
                                    <p:animMotion origin="layout" path="M 0.000000 0.000000 L -0.001185 0.510227" pathEditMode="relative">
                                      <p:cBhvr>
                                        <p:cTn id="6" dur="1000" fill="hold"/>
                                        <p:tgtEl>
                                          <p:spTgt spid="1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p:cNvSpPr/>
          <p:nvPr/>
        </p:nvSpPr>
        <p:spPr>
          <a:xfrm>
            <a:off x="245533" y="4488755"/>
            <a:ext cx="12513734" cy="248312"/>
          </a:xfrm>
          <a:prstGeom prst="rect">
            <a:avLst/>
          </a:prstGeom>
          <a:gradFill>
            <a:gsLst>
              <a:gs pos="0">
                <a:srgbClr val="FF3F5D"/>
              </a:gs>
              <a:gs pos="61351">
                <a:srgbClr val="809FAB"/>
              </a:gs>
              <a:gs pos="100000">
                <a:srgbClr val="00FFF9"/>
              </a:gs>
            </a:gsLst>
          </a:gradFill>
          <a:ln w="12700">
            <a:miter lim="400000"/>
          </a:ln>
        </p:spPr>
        <p:txBody>
          <a:bodyPr lIns="50800" tIns="50800" rIns="50800" bIns="50800" anchor="ctr"/>
          <a:lstStyle/>
          <a:p>
            <a:pPr>
              <a:defRPr>
                <a:solidFill>
                  <a:srgbClr val="FF7477"/>
                </a:solidFill>
              </a:defRPr>
            </a:pPr>
            <a:endParaRPr/>
          </a:p>
        </p:txBody>
      </p:sp>
      <p:sp>
        <p:nvSpPr>
          <p:cNvPr id="154" name="DNA"/>
          <p:cNvSpPr txBox="1"/>
          <p:nvPr/>
        </p:nvSpPr>
        <p:spPr>
          <a:xfrm>
            <a:off x="175573" y="3892830"/>
            <a:ext cx="1037388" cy="647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DNA</a:t>
            </a:r>
          </a:p>
        </p:txBody>
      </p:sp>
      <p:sp>
        <p:nvSpPr>
          <p:cNvPr id="155" name="Glass"/>
          <p:cNvSpPr/>
          <p:nvPr/>
        </p:nvSpPr>
        <p:spPr>
          <a:xfrm rot="5400000">
            <a:off x="13473531" y="4282064"/>
            <a:ext cx="852780" cy="1506220"/>
          </a:xfrm>
          <a:custGeom>
            <a:avLst/>
            <a:gdLst/>
            <a:ahLst/>
            <a:cxnLst>
              <a:cxn ang="0">
                <a:pos x="wd2" y="hd2"/>
              </a:cxn>
              <a:cxn ang="5400000">
                <a:pos x="wd2" y="hd2"/>
              </a:cxn>
              <a:cxn ang="10800000">
                <a:pos x="wd2" y="hd2"/>
              </a:cxn>
              <a:cxn ang="16200000">
                <a:pos x="wd2" y="hd2"/>
              </a:cxn>
            </a:cxnLst>
            <a:rect l="0" t="0" r="r" b="b"/>
            <a:pathLst>
              <a:path w="21553" h="21600" extrusionOk="0">
                <a:moveTo>
                  <a:pt x="643" y="0"/>
                </a:moveTo>
                <a:cubicBezTo>
                  <a:pt x="270" y="0"/>
                  <a:pt x="-24" y="180"/>
                  <a:pt x="1" y="391"/>
                </a:cubicBezTo>
                <a:lnTo>
                  <a:pt x="2469" y="21257"/>
                </a:lnTo>
                <a:cubicBezTo>
                  <a:pt x="2492" y="21450"/>
                  <a:pt x="2775" y="21600"/>
                  <a:pt x="3115" y="21600"/>
                </a:cubicBezTo>
                <a:lnTo>
                  <a:pt x="18437" y="21600"/>
                </a:lnTo>
                <a:cubicBezTo>
                  <a:pt x="18777" y="21600"/>
                  <a:pt x="19060" y="21450"/>
                  <a:pt x="19083" y="21257"/>
                </a:cubicBezTo>
                <a:lnTo>
                  <a:pt x="21551" y="391"/>
                </a:lnTo>
                <a:cubicBezTo>
                  <a:pt x="21576" y="180"/>
                  <a:pt x="21282" y="0"/>
                  <a:pt x="20909" y="0"/>
                </a:cubicBezTo>
                <a:lnTo>
                  <a:pt x="643" y="0"/>
                </a:lnTo>
                <a:close/>
              </a:path>
            </a:pathLst>
          </a:custGeom>
          <a:gradFill>
            <a:gsLst>
              <a:gs pos="0">
                <a:srgbClr val="00FF8E"/>
              </a:gs>
              <a:gs pos="100000">
                <a:srgbClr val="FF78EB"/>
              </a:gs>
            </a:gsLst>
            <a:lin ang="5400000"/>
          </a:gradFill>
          <a:ln w="12700">
            <a:miter lim="400000"/>
          </a:ln>
        </p:spPr>
        <p:txBody>
          <a:bodyPr lIns="50800" tIns="50800" rIns="50800" bIns="50800" anchor="ctr"/>
          <a:lstStyle/>
          <a:p>
            <a:pPr>
              <a:defRPr>
                <a:solidFill>
                  <a:srgbClr val="FF4C18"/>
                </a:solidFill>
              </a:defRPr>
            </a:pPr>
            <a:endParaRPr/>
          </a:p>
        </p:txBody>
      </p:sp>
      <p:sp>
        <p:nvSpPr>
          <p:cNvPr id="156" name="Circle"/>
          <p:cNvSpPr/>
          <p:nvPr/>
        </p:nvSpPr>
        <p:spPr>
          <a:xfrm>
            <a:off x="13940646" y="4372913"/>
            <a:ext cx="1270001" cy="1270001"/>
          </a:xfrm>
          <a:prstGeom prst="ellipse">
            <a:avLst/>
          </a:prstGeom>
          <a:gradFill>
            <a:gsLst>
              <a:gs pos="0">
                <a:srgbClr val="00F3FF"/>
              </a:gs>
              <a:gs pos="100000">
                <a:srgbClr val="FF78EB"/>
              </a:gs>
            </a:gsLst>
            <a:lin ang="14011978"/>
          </a:gradFill>
          <a:ln w="12700">
            <a:miter lim="400000"/>
          </a:ln>
        </p:spPr>
        <p:txBody>
          <a:bodyPr lIns="50800" tIns="50800" rIns="50800" bIns="50800" anchor="ctr"/>
          <a:lstStyle/>
          <a:p>
            <a:pPr>
              <a:defRPr>
                <a:solidFill>
                  <a:srgbClr val="00EDFF"/>
                </a:solidFill>
              </a:defRPr>
            </a:pPr>
            <a:endParaRPr/>
          </a:p>
        </p:txBody>
      </p:sp>
      <p:sp>
        <p:nvSpPr>
          <p:cNvPr id="157" name="2. DNA replication begins?"/>
          <p:cNvSpPr txBox="1"/>
          <p:nvPr/>
        </p:nvSpPr>
        <p:spPr>
          <a:xfrm>
            <a:off x="7557853" y="60800"/>
            <a:ext cx="5365243" cy="648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2. DNA replication begins</a:t>
            </a:r>
            <a:r>
              <a:rPr b="1" i="1">
                <a:latin typeface="Helvetica Neue"/>
                <a:ea typeface="Helvetica Neue"/>
                <a:cs typeface="Helvetica Neue"/>
                <a:sym typeface="Helvetica Neue"/>
              </a:rPr>
              <a:t>?</a:t>
            </a:r>
          </a:p>
        </p:txBody>
      </p:sp>
      <p:sp>
        <p:nvSpPr>
          <p:cNvPr id="158" name="DNA REPLICATION STALLED"/>
          <p:cNvSpPr txBox="1"/>
          <p:nvPr/>
        </p:nvSpPr>
        <p:spPr>
          <a:xfrm>
            <a:off x="3516198" y="10096532"/>
            <a:ext cx="597240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DNA REPLICATION STALLED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599670 0.004862" pathEditMode="relative">
                                      <p:cBhvr>
                                        <p:cTn id="6" dur="1000" fill="hold"/>
                                        <p:tgtEl>
                                          <p:spTgt spid="156"/>
                                        </p:tgtEl>
                                        <p:attrNameLst>
                                          <p:attrName>ppt_x</p:attrName>
                                          <p:attrName>ppt_y</p:attrName>
                                        </p:attrNameLst>
                                      </p:cBhvr>
                                    </p:animMotion>
                                  </p:childTnLst>
                                </p:cTn>
                              </p:par>
                            </p:childTnLst>
                          </p:cTn>
                        </p:par>
                        <p:par>
                          <p:cTn id="7" fill="hold">
                            <p:stCondLst>
                              <p:cond delay="1000"/>
                            </p:stCondLst>
                            <p:childTnLst>
                              <p:par>
                                <p:cTn id="8" presetID="-1" presetClass="path" presetSubtype="0" accel="50000" decel="50000" fill="hold" nodeType="afterEffect">
                                  <p:stCondLst>
                                    <p:cond delay="0"/>
                                  </p:stCondLst>
                                  <p:childTnLst>
                                    <p:animMotion origin="layout" path="M 0.000000 0.000000 L -0.568830 -0.002795" pathEditMode="relative">
                                      <p:cBhvr>
                                        <p:cTn id="9" dur="1000" fill="hold"/>
                                        <p:tgtEl>
                                          <p:spTgt spid="155"/>
                                        </p:tgtEl>
                                        <p:attrNameLst>
                                          <p:attrName>ppt_x</p:attrName>
                                          <p:attrName>ppt_y</p:attrName>
                                        </p:attrNameLst>
                                      </p:cBhvr>
                                    </p:animMotion>
                                  </p:childTnLst>
                                </p:cTn>
                              </p:par>
                            </p:childTnLst>
                          </p:cTn>
                        </p:par>
                        <p:par>
                          <p:cTn id="10" fill="hold">
                            <p:stCondLst>
                              <p:cond delay="2000"/>
                            </p:stCondLst>
                            <p:childTnLst>
                              <p:par>
                                <p:cTn id="11" presetID="-1" presetClass="path" presetSubtype="0" accel="50000" decel="50000" fill="hold" nodeType="afterEffect">
                                  <p:stCondLst>
                                    <p:cond delay="0"/>
                                  </p:stCondLst>
                                  <p:childTnLst>
                                    <p:animMotion origin="layout" path="M 0 6.25E-7 L 0 -0.30794 " pathEditMode="relative" rAng="0" ptsTypes="AA">
                                      <p:cBhvr>
                                        <p:cTn id="12" dur="1000" fill="hold"/>
                                        <p:tgtEl>
                                          <p:spTgt spid="158"/>
                                        </p:tgtEl>
                                        <p:attrNameLst>
                                          <p:attrName>ppt_x</p:attrName>
                                          <p:attrName>ppt_y</p:attrName>
                                        </p:attrNameLst>
                                      </p:cBhvr>
                                      <p:rCtr x="0" y="-153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Image" descr="Image"/>
          <p:cNvPicPr>
            <a:picLocks/>
          </p:cNvPicPr>
          <p:nvPr/>
        </p:nvPicPr>
        <p:blipFill>
          <a:blip r:embed="rId2"/>
          <a:srcRect t="6765" b="41438"/>
          <a:stretch>
            <a:fillRect/>
          </a:stretch>
        </p:blipFill>
        <p:spPr>
          <a:xfrm>
            <a:off x="1096764" y="1101923"/>
            <a:ext cx="10811170" cy="7549908"/>
          </a:xfrm>
          <a:prstGeom prst="rect">
            <a:avLst/>
          </a:prstGeom>
          <a:ln w="12700">
            <a:miter lim="400000"/>
          </a:ln>
        </p:spPr>
      </p:pic>
      <p:sp>
        <p:nvSpPr>
          <p:cNvPr id="161" name="Normal Genome"/>
          <p:cNvSpPr txBox="1"/>
          <p:nvPr/>
        </p:nvSpPr>
        <p:spPr>
          <a:xfrm>
            <a:off x="4557928" y="357713"/>
            <a:ext cx="3888944"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4800">
                <a:latin typeface="Bodoni SvtyTwo ITC TT-Book"/>
                <a:ea typeface="Bodoni SvtyTwo ITC TT-Book"/>
                <a:cs typeface="Bodoni SvtyTwo ITC TT-Book"/>
                <a:sym typeface="Bodoni SvtyTwo ITC TT-Book"/>
              </a:defRPr>
            </a:lvl1pPr>
          </a:lstStyle>
          <a:p>
            <a:r>
              <a:t>Normal Genome</a:t>
            </a:r>
          </a:p>
        </p:txBody>
      </p:sp>
      <p:sp>
        <p:nvSpPr>
          <p:cNvPr id="162" name="(Eisenstadt, 2012)"/>
          <p:cNvSpPr txBox="1"/>
          <p:nvPr/>
        </p:nvSpPr>
        <p:spPr>
          <a:xfrm>
            <a:off x="9648676" y="9116709"/>
            <a:ext cx="3345790" cy="67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solidFill>
                  <a:srgbClr val="373737"/>
                </a:solidFill>
                <a:latin typeface="Bodoni SvtyTwo ITC TT-BookIta"/>
                <a:ea typeface="Bodoni SvtyTwo ITC TT-BookIta"/>
                <a:cs typeface="Bodoni SvtyTwo ITC TT-BookIta"/>
                <a:sym typeface="Bodoni SvtyTwo ITC TT-BookIta"/>
              </a:defRPr>
            </a:lvl1pPr>
          </a:lstStyle>
          <a:p>
            <a:r>
              <a:t>(Eisenstadt, 2012)</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karyotype.png" descr="karyotype.png"/>
          <p:cNvPicPr>
            <a:picLocks noChangeAspect="1"/>
          </p:cNvPicPr>
          <p:nvPr/>
        </p:nvPicPr>
        <p:blipFill>
          <a:blip r:embed="rId2"/>
          <a:srcRect l="2740" r="6369"/>
          <a:stretch>
            <a:fillRect/>
          </a:stretch>
        </p:blipFill>
        <p:spPr>
          <a:xfrm>
            <a:off x="1088628" y="1136650"/>
            <a:ext cx="10827362" cy="7480300"/>
          </a:xfrm>
          <a:prstGeom prst="rect">
            <a:avLst/>
          </a:prstGeom>
          <a:ln w="12700">
            <a:miter lim="400000"/>
          </a:ln>
        </p:spPr>
      </p:pic>
      <p:sp>
        <p:nvSpPr>
          <p:cNvPr id="165" name="(Karp et al., 2015)"/>
          <p:cNvSpPr txBox="1"/>
          <p:nvPr/>
        </p:nvSpPr>
        <p:spPr>
          <a:xfrm>
            <a:off x="9962756" y="9154980"/>
            <a:ext cx="2990394"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3200">
                <a:latin typeface="Bodoni SvtyTwo ITC TT-BookIta"/>
                <a:ea typeface="Bodoni SvtyTwo ITC TT-BookIta"/>
                <a:cs typeface="Bodoni SvtyTwo ITC TT-BookIta"/>
                <a:sym typeface="Bodoni SvtyTwo ITC TT-BookIta"/>
              </a:defRPr>
            </a:lvl1pPr>
          </a:lstStyle>
          <a:p>
            <a:r>
              <a:t>(Karp et al., 2015)</a:t>
            </a:r>
          </a:p>
        </p:txBody>
      </p:sp>
      <p:sp>
        <p:nvSpPr>
          <p:cNvPr id="166" name="Rectangle"/>
          <p:cNvSpPr/>
          <p:nvPr/>
        </p:nvSpPr>
        <p:spPr>
          <a:xfrm>
            <a:off x="10575556" y="1325040"/>
            <a:ext cx="844122" cy="596901"/>
          </a:xfrm>
          <a:prstGeom prst="rect">
            <a:avLst/>
          </a:prstGeom>
          <a:solidFill>
            <a:srgbClr val="020403"/>
          </a:solidFill>
          <a:ln w="12700">
            <a:miter lim="400000"/>
          </a:ln>
        </p:spPr>
        <p:txBody>
          <a:bodyPr lIns="50800" tIns="50800" rIns="50800" bIns="50800" anchor="ctr"/>
          <a:lstStyle/>
          <a:p>
            <a:pPr>
              <a:defRPr>
                <a:solidFill>
                  <a:srgbClr val="020403"/>
                </a:solidFill>
              </a:defRPr>
            </a:pPr>
            <a:endParaRPr/>
          </a:p>
        </p:txBody>
      </p:sp>
      <p:sp>
        <p:nvSpPr>
          <p:cNvPr id="167" name="Cancer Cell Genome"/>
          <p:cNvSpPr txBox="1"/>
          <p:nvPr/>
        </p:nvSpPr>
        <p:spPr>
          <a:xfrm>
            <a:off x="4056227" y="310040"/>
            <a:ext cx="489234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just" defTabSz="457200">
              <a:defRPr sz="4800">
                <a:latin typeface="Bodoni SvtyTwo ITC TT-Book"/>
                <a:ea typeface="Bodoni SvtyTwo ITC TT-Book"/>
                <a:cs typeface="Bodoni SvtyTwo ITC TT-Book"/>
                <a:sym typeface="Bodoni SvtyTwo ITC TT-Book"/>
              </a:defRPr>
            </a:lvl1pPr>
          </a:lstStyle>
          <a:p>
            <a:r>
              <a:t>Cancer Cell Genome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 Shot 2019-07-16 at 11.52.06 am.png" descr="Screen Shot 2019-07-16 at 11.52.06 am.png"/>
          <p:cNvPicPr>
            <a:picLocks noGrp="1" noChangeAspect="1"/>
          </p:cNvPicPr>
          <p:nvPr>
            <p:ph type="pic" idx="13"/>
          </p:nvPr>
        </p:nvPicPr>
        <p:blipFill>
          <a:blip r:embed="rId2"/>
          <a:srcRect l="6908" r="36982"/>
          <a:stretch>
            <a:fillRect/>
          </a:stretch>
        </p:blipFill>
        <p:spPr>
          <a:xfrm>
            <a:off x="6235170" y="0"/>
            <a:ext cx="6769631" cy="9753601"/>
          </a:xfrm>
          <a:prstGeom prst="rect">
            <a:avLst/>
          </a:prstGeom>
        </p:spPr>
      </p:pic>
      <p:sp>
        <p:nvSpPr>
          <p:cNvPr id="170" name="Project Aims"/>
          <p:cNvSpPr txBox="1">
            <a:spLocks noGrp="1"/>
          </p:cNvSpPr>
          <p:nvPr>
            <p:ph type="title"/>
          </p:nvPr>
        </p:nvSpPr>
        <p:spPr>
          <a:prstGeom prst="rect">
            <a:avLst/>
          </a:prstGeom>
        </p:spPr>
        <p:txBody>
          <a:bodyPr/>
          <a:lstStyle/>
          <a:p>
            <a:r>
              <a:t>Project Aims</a:t>
            </a:r>
          </a:p>
        </p:txBody>
      </p:sp>
      <p:sp>
        <p:nvSpPr>
          <p:cNvPr id="171" name="Create a programming pipeline that allows for the adaptive scanning and analysis of breakpoint files for multiple cancer types…"/>
          <p:cNvSpPr txBox="1">
            <a:spLocks noGrp="1"/>
          </p:cNvSpPr>
          <p:nvPr>
            <p:ph type="body" sz="half" idx="1"/>
          </p:nvPr>
        </p:nvSpPr>
        <p:spPr>
          <a:xfrm>
            <a:off x="571500" y="2222500"/>
            <a:ext cx="5612904" cy="7356327"/>
          </a:xfrm>
          <a:prstGeom prst="rect">
            <a:avLst/>
          </a:prstGeom>
        </p:spPr>
        <p:txBody>
          <a:bodyPr/>
          <a:lstStyle/>
          <a:p>
            <a:pPr algn="ctr" defTabSz="457200">
              <a:spcBef>
                <a:spcPts val="0"/>
              </a:spcBef>
              <a:defRPr>
                <a:solidFill>
                  <a:srgbClr val="000000"/>
                </a:solidFill>
                <a:latin typeface="Helvetica Neue Medium"/>
                <a:ea typeface="Helvetica Neue Medium"/>
                <a:cs typeface="Helvetica Neue Medium"/>
                <a:sym typeface="Helvetica Neue Medium"/>
              </a:defRPr>
            </a:pPr>
            <a:r>
              <a:t>Create a programming pipeline that allows for the adaptive scanning and analysis of breakpoint files for multiple cancer types</a:t>
            </a:r>
          </a:p>
          <a:p>
            <a:pPr algn="ctr" defTabSz="457200">
              <a:spcBef>
                <a:spcPts val="0"/>
              </a:spcBef>
              <a:defRPr>
                <a:solidFill>
                  <a:srgbClr val="000000"/>
                </a:solidFill>
                <a:latin typeface="Helvetica Neue Medium"/>
                <a:ea typeface="Helvetica Neue Medium"/>
                <a:cs typeface="Helvetica Neue Medium"/>
                <a:sym typeface="Helvetica Neue Medium"/>
              </a:defRPr>
            </a:pPr>
            <a:endParaRPr/>
          </a:p>
          <a:p>
            <a:pPr algn="ctr" defTabSz="457200">
              <a:spcBef>
                <a:spcPts val="0"/>
              </a:spcBef>
              <a:defRPr>
                <a:solidFill>
                  <a:srgbClr val="000000"/>
                </a:solidFill>
                <a:latin typeface="Helvetica Neue Medium"/>
                <a:ea typeface="Helvetica Neue Medium"/>
                <a:cs typeface="Helvetica Neue Medium"/>
                <a:sym typeface="Helvetica Neue Medium"/>
              </a:defRPr>
            </a:pPr>
            <a:endParaRPr/>
          </a:p>
          <a:p>
            <a:pPr algn="ctr" defTabSz="457200">
              <a:spcBef>
                <a:spcPts val="0"/>
              </a:spcBef>
              <a:defRPr>
                <a:solidFill>
                  <a:srgbClr val="000000"/>
                </a:solidFill>
                <a:latin typeface="Helvetica Neue Medium"/>
                <a:ea typeface="Helvetica Neue Medium"/>
                <a:cs typeface="Helvetica Neue Medium"/>
                <a:sym typeface="Helvetica Neue Medium"/>
              </a:defRPr>
            </a:pPr>
            <a:r>
              <a:t>Create graphs that summarised this performed analysis</a:t>
            </a:r>
          </a:p>
          <a:p>
            <a:pPr algn="ctr" defTabSz="457200">
              <a:spcBef>
                <a:spcPts val="0"/>
              </a:spcBef>
              <a:defRPr>
                <a:solidFill>
                  <a:srgbClr val="000000"/>
                </a:solidFill>
                <a:latin typeface="Helvetica Neue Medium"/>
                <a:ea typeface="Helvetica Neue Medium"/>
                <a:cs typeface="Helvetica Neue Medium"/>
                <a:sym typeface="Helvetica Neue Medium"/>
              </a:defRPr>
            </a:pPr>
            <a:endParaRPr/>
          </a:p>
          <a:p>
            <a:pPr algn="ctr" defTabSz="457200">
              <a:spcBef>
                <a:spcPts val="0"/>
              </a:spcBef>
              <a:defRPr>
                <a:solidFill>
                  <a:srgbClr val="000000"/>
                </a:solidFill>
                <a:latin typeface="Helvetica Neue Medium"/>
                <a:ea typeface="Helvetica Neue Medium"/>
                <a:cs typeface="Helvetica Neue Medium"/>
                <a:sym typeface="Helvetica Neue Medium"/>
              </a:defRPr>
            </a:pPr>
            <a:endParaRPr/>
          </a:p>
          <a:p>
            <a:pPr algn="ctr" defTabSz="457200">
              <a:spcBef>
                <a:spcPts val="0"/>
              </a:spcBef>
              <a:defRPr>
                <a:solidFill>
                  <a:srgbClr val="000000"/>
                </a:solidFill>
                <a:latin typeface="Helvetica Neue Medium"/>
                <a:ea typeface="Helvetica Neue Medium"/>
                <a:cs typeface="Helvetica Neue Medium"/>
                <a:sym typeface="Helvetica Neue Medium"/>
              </a:defRPr>
            </a:pPr>
            <a:endParaRPr/>
          </a:p>
          <a:p>
            <a:pPr algn="ctr" defTabSz="457200">
              <a:spcBef>
                <a:spcPts val="0"/>
              </a:spcBef>
              <a:defRPr>
                <a:solidFill>
                  <a:srgbClr val="000000"/>
                </a:solidFill>
                <a:latin typeface="Helvetica Neue Medium"/>
                <a:ea typeface="Helvetica Neue Medium"/>
                <a:cs typeface="Helvetica Neue Medium"/>
                <a:sym typeface="Helvetica Neue Medium"/>
              </a:defRPr>
            </a:pPr>
            <a:r>
              <a:t>Determine features of particular cancer types and utilise these differences to compare features of cancers.</a:t>
            </a:r>
          </a:p>
        </p:txBody>
      </p:sp>
    </p:spTree>
  </p:cSld>
  <p:clrMapOvr>
    <a:masterClrMapping/>
  </p:clrMapOvr>
  <p:transition spd="med"/>
</p:sld>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67</TotalTime>
  <Words>399</Words>
  <Application>Microsoft Office PowerPoint</Application>
  <PresentationFormat>Custom</PresentationFormat>
  <Paragraphs>78</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Bodoni SvtyTwo ITC TT-Bold</vt:lpstr>
      <vt:lpstr>Helvetica Neue Thin</vt:lpstr>
      <vt:lpstr>Helvetica Neue</vt:lpstr>
      <vt:lpstr>Bodoni SvtyTwo ITC TT-BookIta</vt:lpstr>
      <vt:lpstr>Helvetica Neue Light</vt:lpstr>
      <vt:lpstr>Helvetica Neue Medium</vt:lpstr>
      <vt:lpstr>Times</vt:lpstr>
      <vt:lpstr>Bodoni SvtyTwo ITC TT-Book</vt:lpstr>
      <vt:lpstr>Helvetica</vt:lpstr>
      <vt:lpstr>ModernPortfolio</vt:lpstr>
      <vt:lpstr>Bioinformatics analysis of structural variant breakpoints in fragile sites across different cancer types.</vt:lpstr>
      <vt:lpstr>Structural Variant</vt:lpstr>
      <vt:lpstr>Fragile Site</vt:lpstr>
      <vt:lpstr>PowerPoint Presentation</vt:lpstr>
      <vt:lpstr>PowerPoint Presentation</vt:lpstr>
      <vt:lpstr>PowerPoint Presentation</vt:lpstr>
      <vt:lpstr>PowerPoint Presentation</vt:lpstr>
      <vt:lpstr>PowerPoint Presentation</vt:lpstr>
      <vt:lpstr>Project Aims</vt:lpstr>
      <vt:lpstr>Top 50 Genes in Mesothelioma</vt:lpstr>
      <vt:lpstr>Identification of frequently broken sites of Mesothelioma</vt:lpstr>
      <vt:lpstr>Length vs Breakpoint Mesothelioma</vt:lpstr>
      <vt:lpstr>Microhomology Plot Mesothelioma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analysis of structural variant breakpoints in fragile sites across different cancer types.</dc:title>
  <dc:creator>Hamish Bultitude</dc:creator>
  <cp:lastModifiedBy>Hamish Bultitude</cp:lastModifiedBy>
  <cp:revision>5</cp:revision>
  <dcterms:modified xsi:type="dcterms:W3CDTF">2019-07-17T09:56:57Z</dcterms:modified>
</cp:coreProperties>
</file>